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44"/>
  </p:notesMasterIdLst>
  <p:handoutMasterIdLst>
    <p:handoutMasterId r:id="rId45"/>
  </p:handoutMasterIdLst>
  <p:sldIdLst>
    <p:sldId id="358" r:id="rId2"/>
    <p:sldId id="256" r:id="rId3"/>
    <p:sldId id="262" r:id="rId4"/>
    <p:sldId id="257" r:id="rId5"/>
    <p:sldId id="373" r:id="rId6"/>
    <p:sldId id="374" r:id="rId7"/>
    <p:sldId id="375" r:id="rId8"/>
    <p:sldId id="376" r:id="rId9"/>
    <p:sldId id="264" r:id="rId10"/>
    <p:sldId id="279" r:id="rId11"/>
    <p:sldId id="347" r:id="rId12"/>
    <p:sldId id="348" r:id="rId13"/>
    <p:sldId id="349" r:id="rId14"/>
    <p:sldId id="332" r:id="rId15"/>
    <p:sldId id="337" r:id="rId16"/>
    <p:sldId id="276" r:id="rId17"/>
    <p:sldId id="360" r:id="rId18"/>
    <p:sldId id="361" r:id="rId19"/>
    <p:sldId id="350" r:id="rId20"/>
    <p:sldId id="371" r:id="rId21"/>
    <p:sldId id="359" r:id="rId22"/>
    <p:sldId id="351" r:id="rId23"/>
    <p:sldId id="362" r:id="rId24"/>
    <p:sldId id="333" r:id="rId25"/>
    <p:sldId id="280" r:id="rId26"/>
    <p:sldId id="368" r:id="rId27"/>
    <p:sldId id="290" r:id="rId28"/>
    <p:sldId id="291" r:id="rId29"/>
    <p:sldId id="292" r:id="rId30"/>
    <p:sldId id="363" r:id="rId31"/>
    <p:sldId id="372" r:id="rId32"/>
    <p:sldId id="364" r:id="rId33"/>
    <p:sldId id="365" r:id="rId34"/>
    <p:sldId id="366" r:id="rId35"/>
    <p:sldId id="367" r:id="rId36"/>
    <p:sldId id="313" r:id="rId37"/>
    <p:sldId id="302" r:id="rId38"/>
    <p:sldId id="307" r:id="rId39"/>
    <p:sldId id="344" r:id="rId40"/>
    <p:sldId id="345" r:id="rId41"/>
    <p:sldId id="370" r:id="rId42"/>
    <p:sldId id="346" r:id="rId4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5541" autoAdjust="0"/>
  </p:normalViewPr>
  <p:slideViewPr>
    <p:cSldViewPr>
      <p:cViewPr varScale="1">
        <p:scale>
          <a:sx n="73" d="100"/>
          <a:sy n="73" d="100"/>
        </p:scale>
        <p:origin x="173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郁美 浦野" userId="076a638d222e7004" providerId="LiveId" clId="{46607D7A-8647-4895-B00F-FC29707FAAE6}"/>
    <pc:docChg chg="modSld sldOrd">
      <pc:chgData name="郁美 浦野" userId="076a638d222e7004" providerId="LiveId" clId="{46607D7A-8647-4895-B00F-FC29707FAAE6}" dt="2023-03-31T00:08:44.908" v="60"/>
      <pc:docMkLst>
        <pc:docMk/>
      </pc:docMkLst>
      <pc:sldChg chg="modSp mod">
        <pc:chgData name="郁美 浦野" userId="076a638d222e7004" providerId="LiveId" clId="{46607D7A-8647-4895-B00F-FC29707FAAE6}" dt="2023-03-21T07:56:49.281" v="37" actId="14100"/>
        <pc:sldMkLst>
          <pc:docMk/>
          <pc:sldMk cId="3706305551" sldId="257"/>
        </pc:sldMkLst>
        <pc:spChg chg="mod">
          <ac:chgData name="郁美 浦野" userId="076a638d222e7004" providerId="LiveId" clId="{46607D7A-8647-4895-B00F-FC29707FAAE6}" dt="2023-03-21T07:55:55.516" v="28" actId="1076"/>
          <ac:spMkLst>
            <pc:docMk/>
            <pc:sldMk cId="3706305551" sldId="257"/>
            <ac:spMk id="6" creationId="{00000000-0000-0000-0000-000000000000}"/>
          </ac:spMkLst>
        </pc:spChg>
        <pc:spChg chg="mod">
          <ac:chgData name="郁美 浦野" userId="076a638d222e7004" providerId="LiveId" clId="{46607D7A-8647-4895-B00F-FC29707FAAE6}" dt="2023-03-21T07:56:32.304" v="33" actId="14100"/>
          <ac:spMkLst>
            <pc:docMk/>
            <pc:sldMk cId="3706305551" sldId="257"/>
            <ac:spMk id="16" creationId="{00000000-0000-0000-0000-000000000000}"/>
          </ac:spMkLst>
        </pc:spChg>
        <pc:spChg chg="mod">
          <ac:chgData name="郁美 浦野" userId="076a638d222e7004" providerId="LiveId" clId="{46607D7A-8647-4895-B00F-FC29707FAAE6}" dt="2023-03-21T07:56:39.001" v="34" actId="14100"/>
          <ac:spMkLst>
            <pc:docMk/>
            <pc:sldMk cId="3706305551" sldId="257"/>
            <ac:spMk id="17" creationId="{00000000-0000-0000-0000-000000000000}"/>
          </ac:spMkLst>
        </pc:spChg>
        <pc:picChg chg="mod">
          <ac:chgData name="郁美 浦野" userId="076a638d222e7004" providerId="LiveId" clId="{46607D7A-8647-4895-B00F-FC29707FAAE6}" dt="2023-03-21T07:56:49.281" v="37" actId="14100"/>
          <ac:picMkLst>
            <pc:docMk/>
            <pc:sldMk cId="3706305551" sldId="257"/>
            <ac:picMk id="2" creationId="{00000000-0000-0000-0000-000000000000}"/>
          </ac:picMkLst>
        </pc:picChg>
        <pc:cxnChg chg="mod">
          <ac:chgData name="郁美 浦野" userId="076a638d222e7004" providerId="LiveId" clId="{46607D7A-8647-4895-B00F-FC29707FAAE6}" dt="2023-03-21T07:56:00.782" v="29" actId="14100"/>
          <ac:cxnSpMkLst>
            <pc:docMk/>
            <pc:sldMk cId="3706305551" sldId="257"/>
            <ac:cxnSpMk id="3" creationId="{00000000-0000-0000-0000-000000000000}"/>
          </ac:cxnSpMkLst>
        </pc:cxnChg>
      </pc:sldChg>
      <pc:sldChg chg="modSp mod">
        <pc:chgData name="郁美 浦野" userId="076a638d222e7004" providerId="LiveId" clId="{46607D7A-8647-4895-B00F-FC29707FAAE6}" dt="2023-03-31T00:08:44.908" v="60"/>
        <pc:sldMkLst>
          <pc:docMk/>
          <pc:sldMk cId="3959727476" sldId="291"/>
        </pc:sldMkLst>
        <pc:spChg chg="mod">
          <ac:chgData name="郁美 浦野" userId="076a638d222e7004" providerId="LiveId" clId="{46607D7A-8647-4895-B00F-FC29707FAAE6}" dt="2023-03-31T00:08:44.908" v="60"/>
          <ac:spMkLst>
            <pc:docMk/>
            <pc:sldMk cId="3959727476" sldId="291"/>
            <ac:spMk id="3" creationId="{00000000-0000-0000-0000-000000000000}"/>
          </ac:spMkLst>
        </pc:spChg>
      </pc:sldChg>
      <pc:sldChg chg="modSp mod">
        <pc:chgData name="郁美 浦野" userId="076a638d222e7004" providerId="LiveId" clId="{46607D7A-8647-4895-B00F-FC29707FAAE6}" dt="2023-03-22T06:21:21.967" v="41"/>
        <pc:sldMkLst>
          <pc:docMk/>
          <pc:sldMk cId="1825179824" sldId="366"/>
        </pc:sldMkLst>
        <pc:spChg chg="mod">
          <ac:chgData name="郁美 浦野" userId="076a638d222e7004" providerId="LiveId" clId="{46607D7A-8647-4895-B00F-FC29707FAAE6}" dt="2023-03-22T06:21:21.967" v="41"/>
          <ac:spMkLst>
            <pc:docMk/>
            <pc:sldMk cId="1825179824" sldId="366"/>
            <ac:spMk id="3" creationId="{6E50F6CE-4512-4C4A-921A-5C07F8A604D3}"/>
          </ac:spMkLst>
        </pc:spChg>
      </pc:sldChg>
      <pc:sldChg chg="ord">
        <pc:chgData name="郁美 浦野" userId="076a638d222e7004" providerId="LiveId" clId="{46607D7A-8647-4895-B00F-FC29707FAAE6}" dt="2023-03-22T01:04:46.492" v="39"/>
        <pc:sldMkLst>
          <pc:docMk/>
          <pc:sldMk cId="769628496" sldId="371"/>
        </pc:sldMkLst>
      </pc:sldChg>
    </pc:docChg>
  </pc:docChgLst>
  <pc:docChgLst>
    <pc:chgData name="浦野 郁美" userId="076a638d222e7004" providerId="Windows Live" clId="Web-{11F4B5DE-DBCC-401E-AAF3-93FB4555DB2B}"/>
    <pc:docChg chg="modSld">
      <pc:chgData name="浦野 郁美" userId="076a638d222e7004" providerId="Windows Live" clId="Web-{11F4B5DE-DBCC-401E-AAF3-93FB4555DB2B}" dt="2023-03-14T09:05:16.307" v="3" actId="1076"/>
      <pc:docMkLst>
        <pc:docMk/>
      </pc:docMkLst>
      <pc:sldChg chg="addSp delSp modSp">
        <pc:chgData name="浦野 郁美" userId="076a638d222e7004" providerId="Windows Live" clId="Web-{11F4B5DE-DBCC-401E-AAF3-93FB4555DB2B}" dt="2023-03-14T09:05:16.307" v="3" actId="1076"/>
        <pc:sldMkLst>
          <pc:docMk/>
          <pc:sldMk cId="3052944660" sldId="374"/>
        </pc:sldMkLst>
        <pc:spChg chg="del">
          <ac:chgData name="浦野 郁美" userId="076a638d222e7004" providerId="Windows Live" clId="Web-{11F4B5DE-DBCC-401E-AAF3-93FB4555DB2B}" dt="2023-03-14T09:05:04.838" v="2"/>
          <ac:spMkLst>
            <pc:docMk/>
            <pc:sldMk cId="3052944660" sldId="374"/>
            <ac:spMk id="2" creationId="{C9C56940-F47B-A7FE-973E-1D120C599B88}"/>
          </ac:spMkLst>
        </pc:spChg>
        <pc:spChg chg="add mod">
          <ac:chgData name="浦野 郁美" userId="076a638d222e7004" providerId="Windows Live" clId="Web-{11F4B5DE-DBCC-401E-AAF3-93FB4555DB2B}" dt="2023-03-14T09:05:16.307" v="3" actId="1076"/>
          <ac:spMkLst>
            <pc:docMk/>
            <pc:sldMk cId="3052944660" sldId="374"/>
            <ac:spMk id="8" creationId="{92FED3F1-1D63-4040-1B0D-D5B5001D7118}"/>
          </ac:spMkLst>
        </pc:spChg>
      </pc:sldChg>
    </pc:docChg>
  </pc:docChgLst>
  <pc:docChgLst>
    <pc:chgData name="甲田 啓一" userId="809c991adb44518a" providerId="Windows Live" clId="Web-{D286570C-F71A-4F6F-A372-21DBB98D1B49}"/>
    <pc:docChg chg="modSld">
      <pc:chgData name="甲田 啓一" userId="809c991adb44518a" providerId="Windows Live" clId="Web-{D286570C-F71A-4F6F-A372-21DBB98D1B49}" dt="2023-01-15T04:24:20.229" v="1"/>
      <pc:docMkLst>
        <pc:docMk/>
      </pc:docMkLst>
      <pc:sldChg chg="mod modShow">
        <pc:chgData name="甲田 啓一" userId="809c991adb44518a" providerId="Windows Live" clId="Web-{D286570C-F71A-4F6F-A372-21DBB98D1B49}" dt="2023-01-15T04:24:20.229" v="1"/>
        <pc:sldMkLst>
          <pc:docMk/>
          <pc:sldMk cId="3356906947" sldId="358"/>
        </pc:sldMkLst>
      </pc:sldChg>
    </pc:docChg>
  </pc:docChgLst>
  <pc:docChgLst>
    <pc:chgData name="浦野 郁美" userId="076a638d222e7004" providerId="Windows Live" clId="Web-{13FADC36-B21B-4B6B-A97E-33BE1D19B379}"/>
    <pc:docChg chg="modSld sldOrd">
      <pc:chgData name="浦野 郁美" userId="076a638d222e7004" providerId="Windows Live" clId="Web-{13FADC36-B21B-4B6B-A97E-33BE1D19B379}" dt="2023-03-14T09:38:30.401" v="25"/>
      <pc:docMkLst>
        <pc:docMk/>
      </pc:docMkLst>
      <pc:sldChg chg="modSp">
        <pc:chgData name="浦野 郁美" userId="076a638d222e7004" providerId="Windows Live" clId="Web-{13FADC36-B21B-4B6B-A97E-33BE1D19B379}" dt="2023-03-14T09:30:40.622" v="24" actId="1076"/>
        <pc:sldMkLst>
          <pc:docMk/>
          <pc:sldMk cId="2311610268" sldId="337"/>
        </pc:sldMkLst>
        <pc:spChg chg="mod">
          <ac:chgData name="浦野 郁美" userId="076a638d222e7004" providerId="Windows Live" clId="Web-{13FADC36-B21B-4B6B-A97E-33BE1D19B379}" dt="2023-03-14T09:30:40.622" v="24" actId="1076"/>
          <ac:spMkLst>
            <pc:docMk/>
            <pc:sldMk cId="2311610268" sldId="337"/>
            <ac:spMk id="17" creationId="{00000000-0000-0000-0000-000000000000}"/>
          </ac:spMkLst>
        </pc:spChg>
      </pc:sldChg>
      <pc:sldChg chg="ord">
        <pc:chgData name="浦野 郁美" userId="076a638d222e7004" providerId="Windows Live" clId="Web-{13FADC36-B21B-4B6B-A97E-33BE1D19B379}" dt="2023-03-14T09:38:30.401" v="25"/>
        <pc:sldMkLst>
          <pc:docMk/>
          <pc:sldMk cId="2815747048" sldId="35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343699539044426"/>
          <c:y val="1.8565188663247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相続割合</c:v>
                </c:pt>
              </c:strCache>
            </c:strRef>
          </c:tx>
          <c:spPr>
            <a:solidFill>
              <a:srgbClr val="FFFF99"/>
            </a:solidFill>
          </c:spPr>
          <c:dPt>
            <c:idx val="0"/>
            <c:bubble3D val="0"/>
            <c:spPr>
              <a:solidFill>
                <a:srgbClr val="FFFF9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E-4AF9-B315-9E488A835D4B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E-4AF9-B315-9E488A835D4B}"/>
              </c:ext>
            </c:extLst>
          </c:dPt>
          <c:cat>
            <c:strRef>
              <c:f>Sheet1!$A$2:$A$5</c:f>
              <c:strCache>
                <c:ptCount val="2"/>
                <c:pt idx="0">
                  <c:v>妻</c:v>
                </c:pt>
                <c:pt idx="1">
                  <c:v>子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29E-4AF9-B315-9E488A83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37593447537359"/>
          <c:y val="0.87717300416912736"/>
          <c:w val="0.26371608484489639"/>
          <c:h val="9.4979212836000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相続割合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9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9-4E9B-9139-CB017A412493}"/>
              </c:ext>
            </c:extLst>
          </c:dPt>
          <c:dPt>
            <c:idx val="1"/>
            <c:bubble3D val="0"/>
            <c:spPr>
              <a:solidFill>
                <a:srgbClr val="FFCC9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9-4E9B-9139-CB017A412493}"/>
              </c:ext>
            </c:extLst>
          </c:dPt>
          <c:cat>
            <c:strRef>
              <c:f>Sheet1!$A$2:$A$5</c:f>
              <c:strCache>
                <c:ptCount val="2"/>
                <c:pt idx="0">
                  <c:v>妻</c:v>
                </c:pt>
                <c:pt idx="1">
                  <c:v>直系尊属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6.6665999999999999</c:v>
                </c:pt>
                <c:pt idx="1">
                  <c:v>3.3332999999999999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109-4E9B-9139-CB017A41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相続割合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9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3-4947-B1FC-0DBF3A8BC9B7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3-4947-B1FC-0DBF3A8BC9B7}"/>
              </c:ext>
            </c:extLst>
          </c:dPt>
          <c:cat>
            <c:strRef>
              <c:f>Sheet1!$A$2:$A$5</c:f>
              <c:strCache>
                <c:ptCount val="2"/>
                <c:pt idx="0">
                  <c:v>妻</c:v>
                </c:pt>
                <c:pt idx="1">
                  <c:v>兄弟姉妹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633-4947-B1FC-0DBF3A8BC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1716584492359"/>
          <c:y val="0.14443527063817188"/>
          <c:w val="0.79650188630738139"/>
          <c:h val="0.93849177608188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0-422B-A4EC-F00AC075ADAB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80-422B-A4EC-F00AC075ADA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0-422B-A4EC-F00AC075ADAB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80-422B-A4EC-F00AC075ADA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480-422B-A4EC-F00AC075ADAB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0-422B-A4EC-F00AC075ADAB}"/>
              </c:ext>
            </c:extLst>
          </c:dPt>
          <c:dLbls>
            <c:dLbl>
              <c:idx val="0"/>
              <c:layout>
                <c:manualLayout>
                  <c:x val="-9.047280888954301E-2"/>
                  <c:y val="0.220358499337384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0" baseline="0" dirty="0">
                        <a:latin typeface="+mn-ea"/>
                        <a:ea typeface="+mn-ea"/>
                      </a:rPr>
                      <a:t>1,000</a:t>
                    </a:r>
                    <a:r>
                      <a:rPr lang="ja-JP" altLang="en-US" sz="1600" b="0" baseline="0" dirty="0">
                        <a:latin typeface="+mn-ea"/>
                        <a:ea typeface="+mn-ea"/>
                      </a:rPr>
                      <a:t>万円以下</a:t>
                    </a:r>
                  </a:p>
                  <a:p>
                    <a:pPr>
                      <a:defRPr/>
                    </a:pPr>
                    <a:r>
                      <a:rPr lang="en-US" altLang="ja-JP" sz="1600" b="0" baseline="0" dirty="0">
                        <a:latin typeface="+mn-lt"/>
                      </a:rPr>
                      <a:t>32.1</a:t>
                    </a:r>
                    <a:r>
                      <a:rPr lang="ja-JP" altLang="en-US" sz="1600" b="0" baseline="0" dirty="0">
                        <a:latin typeface="+mn-lt"/>
                      </a:rPr>
                      <a:t>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05080089287899"/>
                      <c:h val="0.217492478436374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480-422B-A4EC-F00AC075ADAB}"/>
                </c:ext>
              </c:extLst>
            </c:dLbl>
            <c:dLbl>
              <c:idx val="1"/>
              <c:layout>
                <c:manualLayout>
                  <c:x val="0.22780901219123312"/>
                  <c:y val="-0.187343657367543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0" dirty="0">
                        <a:latin typeface="+mj-ea"/>
                        <a:ea typeface="+mj-ea"/>
                      </a:rPr>
                      <a:t>5,000</a:t>
                    </a:r>
                    <a:r>
                      <a:rPr lang="ja-JP" altLang="en-US" sz="1600" b="0" dirty="0">
                        <a:latin typeface="+mj-ea"/>
                        <a:ea typeface="+mj-ea"/>
                      </a:rPr>
                      <a:t>万円以下</a:t>
                    </a:r>
                  </a:p>
                  <a:p>
                    <a:pPr>
                      <a:defRPr/>
                    </a:pPr>
                    <a:r>
                      <a:rPr lang="en-US" altLang="ja-JP" sz="1600" b="0" baseline="0" dirty="0">
                        <a:latin typeface="+mn-lt"/>
                      </a:rPr>
                      <a:t>43.4</a:t>
                    </a:r>
                    <a:r>
                      <a:rPr lang="ja-JP" altLang="en-US" sz="1600" b="0" baseline="0" dirty="0">
                        <a:latin typeface="+mn-lt"/>
                      </a:rPr>
                      <a:t>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58448079247012"/>
                      <c:h val="0.14746138161665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480-422B-A4EC-F00AC075ADAB}"/>
                </c:ext>
              </c:extLst>
            </c:dLbl>
            <c:dLbl>
              <c:idx val="2"/>
              <c:layout>
                <c:manualLayout>
                  <c:x val="0.16459710059607036"/>
                  <c:y val="7.02351015431747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0-422B-A4EC-F00AC075ADAB}"/>
                </c:ext>
              </c:extLst>
            </c:dLbl>
            <c:dLbl>
              <c:idx val="3"/>
              <c:layout>
                <c:manualLayout>
                  <c:x val="5.3414526455221135E-2"/>
                  <c:y val="8.42925102626874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0-422B-A4EC-F00AC075ADAB}"/>
                </c:ext>
              </c:extLst>
            </c:dLbl>
            <c:dLbl>
              <c:idx val="4"/>
              <c:layout>
                <c:manualLayout>
                  <c:x val="5.3263707864496745E-2"/>
                  <c:y val="-4.7528930218641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58252221119468"/>
                      <c:h val="0.11601631002610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480-422B-A4EC-F00AC075ADAB}"/>
                </c:ext>
              </c:extLst>
            </c:dLbl>
            <c:dLbl>
              <c:idx val="5"/>
              <c:layout>
                <c:manualLayout>
                  <c:x val="3.4178928451880475E-2"/>
                  <c:y val="8.81053149606296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0-422B-A4EC-F00AC075AD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1000万円以下</c:v>
                </c:pt>
                <c:pt idx="1">
                  <c:v>5000万円以下</c:v>
                </c:pt>
                <c:pt idx="2">
                  <c:v>１億円以下</c:v>
                </c:pt>
                <c:pt idx="3">
                  <c:v>５億円以下</c:v>
                </c:pt>
                <c:pt idx="4">
                  <c:v>５億円超</c:v>
                </c:pt>
                <c:pt idx="5">
                  <c:v>不明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2017</c:v>
                </c:pt>
                <c:pt idx="1">
                  <c:v>2492</c:v>
                </c:pt>
                <c:pt idx="2">
                  <c:v>655</c:v>
                </c:pt>
                <c:pt idx="3">
                  <c:v>369</c:v>
                </c:pt>
                <c:pt idx="4">
                  <c:v>37</c:v>
                </c:pt>
                <c:pt idx="5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0-422B-A4EC-F00AC075AD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0.29564</cdr:x>
      <cdr:y>0.36415</cdr:y>
    </cdr:from>
    <cdr:to>
      <cdr:x>0.66016</cdr:x>
      <cdr:y>0.58836</cdr:y>
    </cdr:to>
    <cdr:grpSp>
      <cdr:nvGrpSpPr>
        <cdr:cNvPr id="2" name="グループ化 1">
          <a:extLst xmlns:a="http://schemas.openxmlformats.org/drawingml/2006/main">
            <a:ext uri="{FF2B5EF4-FFF2-40B4-BE49-F238E27FC236}">
              <a16:creationId xmlns:a16="http://schemas.microsoft.com/office/drawing/2014/main" id="{4FA35A31-2D57-4512-8CAC-6E1721EF54B7}"/>
            </a:ext>
          </a:extLst>
        </cdr:cNvPr>
        <cdr:cNvGrpSpPr/>
      </cdr:nvGrpSpPr>
      <cdr:grpSpPr>
        <a:xfrm xmlns:a="http://schemas.openxmlformats.org/drawingml/2006/main">
          <a:off x="806631" y="768596"/>
          <a:ext cx="994565" cy="473230"/>
          <a:chOff x="7632245" y="4156684"/>
          <a:chExt cx="1240243" cy="516643"/>
        </a:xfrm>
      </cdr:grpSpPr>
      <cdr:sp macro="" textlink="">
        <cdr:nvSpPr>
          <cdr:cNvPr id="3" name="テキスト ボックス 12">
            <a:extLst xmlns:a="http://schemas.openxmlformats.org/drawingml/2006/main">
              <a:ext uri="{FF2B5EF4-FFF2-40B4-BE49-F238E27FC236}">
                <a16:creationId xmlns:a16="http://schemas.microsoft.com/office/drawing/2014/main" id="{A620AE9E-9728-4196-B8E3-CAF6C0523704}"/>
              </a:ext>
            </a:extLst>
          </cdr:cNvPr>
          <cdr:cNvSpPr txBox="1"/>
        </cdr:nvSpPr>
        <cdr:spPr>
          <a:xfrm xmlns:a="http://schemas.openxmlformats.org/drawingml/2006/main">
            <a:off x="7632245" y="4156684"/>
            <a:ext cx="544918" cy="3776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108825" tIns="54413" rIns="108825" bIns="54413" rtlCol="0">
            <a:spAutoFit/>
          </a:bodyPr>
          <a:lstStyle xmlns:a="http://schemas.openxmlformats.org/drawingml/2006/main">
            <a:defPPr>
              <a:defRPr lang="ja-JP"/>
            </a:defPPr>
            <a:lvl1pPr marL="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126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25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377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504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63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754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88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005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kumimoji="1" lang="en-US" altLang="ja-JP" dirty="0"/>
              <a:t>1/3</a:t>
            </a:r>
            <a:endParaRPr kumimoji="1" lang="ja-JP" altLang="en-US" dirty="0"/>
          </a:p>
        </cdr:txBody>
      </cdr:sp>
      <cdr:sp macro="" textlink="">
        <cdr:nvSpPr>
          <cdr:cNvPr id="4" name="テキスト ボックス 10">
            <a:extLst xmlns:a="http://schemas.openxmlformats.org/drawingml/2006/main">
              <a:ext uri="{FF2B5EF4-FFF2-40B4-BE49-F238E27FC236}">
                <a16:creationId xmlns:a16="http://schemas.microsoft.com/office/drawing/2014/main" id="{4CAA5C62-4528-41E0-B2D3-EBFC06F2B0DA}"/>
              </a:ext>
            </a:extLst>
          </cdr:cNvPr>
          <cdr:cNvSpPr txBox="1"/>
        </cdr:nvSpPr>
        <cdr:spPr>
          <a:xfrm xmlns:a="http://schemas.openxmlformats.org/drawingml/2006/main">
            <a:off x="8327570" y="4295691"/>
            <a:ext cx="544918" cy="3776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108825" tIns="54413" rIns="108825" bIns="54413" rtlCol="0">
            <a:spAutoFit/>
          </a:bodyPr>
          <a:lstStyle xmlns:a="http://schemas.openxmlformats.org/drawingml/2006/main">
            <a:defPPr>
              <a:defRPr lang="ja-JP"/>
            </a:defPPr>
            <a:lvl1pPr marL="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126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25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377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504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63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754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880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005" algn="l" defTabSz="1088250" rtl="0" eaLnBrk="1" latinLnBrk="0" hangingPunct="1"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kumimoji="1" lang="en-US" altLang="ja-JP" dirty="0"/>
              <a:t>2/3</a:t>
            </a:r>
            <a:endParaRPr kumimoji="1" lang="ja-JP" altLang="en-US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0.31043</cdr:x>
      <cdr:y>0.33049</cdr:y>
    </cdr:from>
    <cdr:to>
      <cdr:x>0.50939</cdr:x>
      <cdr:y>0.59861</cdr:y>
    </cdr:to>
    <cdr:sp macro="" textlink="">
      <cdr:nvSpPr>
        <cdr:cNvPr id="2" name="テキスト ボックス 12">
          <a:extLst xmlns:a="http://schemas.openxmlformats.org/drawingml/2006/main">
            <a:ext uri="{FF2B5EF4-FFF2-40B4-BE49-F238E27FC236}">
              <a16:creationId xmlns:a16="http://schemas.microsoft.com/office/drawing/2014/main" id="{F5B9B068-B4FB-4ACD-A915-9BDF0A92B52A}"/>
            </a:ext>
          </a:extLst>
        </cdr:cNvPr>
        <cdr:cNvSpPr txBox="1"/>
      </cdr:nvSpPr>
      <cdr:spPr>
        <a:xfrm xmlns:a="http://schemas.openxmlformats.org/drawingml/2006/main">
          <a:off x="815511" y="725050"/>
          <a:ext cx="522685" cy="5882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2127" tIns="46064" rIns="92127" bIns="4606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863" dirty="0"/>
            <a:t>1/4</a:t>
          </a:r>
        </a:p>
        <a:p xmlns:a="http://schemas.openxmlformats.org/drawingml/2006/main">
          <a:endParaRPr kumimoji="1" lang="ja-JP" altLang="en-US" sz="1355" dirty="0"/>
        </a:p>
      </cdr:txBody>
    </cdr:sp>
  </cdr:relSizeAnchor>
  <cdr:relSizeAnchor xmlns:cdr="http://schemas.openxmlformats.org/drawingml/2006/chartDrawing">
    <cdr:from>
      <cdr:x>0.48506</cdr:x>
      <cdr:y>0.51634</cdr:y>
    </cdr:from>
    <cdr:to>
      <cdr:x>0.68402</cdr:x>
      <cdr:y>0.68942</cdr:y>
    </cdr:to>
    <cdr:sp macro="" textlink="">
      <cdr:nvSpPr>
        <cdr:cNvPr id="3" name="テキスト ボックス 10">
          <a:extLst xmlns:a="http://schemas.openxmlformats.org/drawingml/2006/main">
            <a:ext uri="{FF2B5EF4-FFF2-40B4-BE49-F238E27FC236}">
              <a16:creationId xmlns:a16="http://schemas.microsoft.com/office/drawing/2014/main" id="{837181B9-CDC7-47FF-B1B8-5E7E71EB00E5}"/>
            </a:ext>
          </a:extLst>
        </cdr:cNvPr>
        <cdr:cNvSpPr txBox="1"/>
      </cdr:nvSpPr>
      <cdr:spPr>
        <a:xfrm xmlns:a="http://schemas.openxmlformats.org/drawingml/2006/main">
          <a:off x="1274283" y="1132789"/>
          <a:ext cx="522685" cy="3797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2127" tIns="46064" rIns="92127" bIns="4606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63" dirty="0"/>
            <a:t>3</a:t>
          </a:r>
          <a:r>
            <a:rPr kumimoji="1" lang="en-US" altLang="ja-JP" sz="1863" dirty="0"/>
            <a:t>/4</a:t>
          </a:r>
          <a:endParaRPr kumimoji="1" lang="ja-JP" altLang="en-US" sz="1863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0A3350D-CA85-D0D7-988C-C56515A07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0C327C-A9B4-D600-AD70-78033BB34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5EB7D08-3DE8-4158-BF3F-AB724E6D399A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28341E-B014-311C-789A-2B7B9F5DED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AB4FD0-0B4D-01C6-657D-6F1B88EE04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441AF0D9-11BC-458F-AB3B-85BC3159D8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3913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E796F1B0-7932-4DC2-9DD7-4BCEAB2A1BCA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4" tIns="46212" rIns="92424" bIns="462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2424" tIns="46212" rIns="92424" bIns="462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北海道行政書士会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0" cy="50093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51C05627-8FFD-4F9E-B17E-9F65A5CBA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9106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EA95F7-7D68-A4AF-D4E6-2D7DCF2087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577F4-D736-1E94-5964-7CCB8BE5D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1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5E5981-70BF-7AB6-878C-A61FF1245F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F596BC-C2D2-3ABD-20B4-A410AE7FF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5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72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F7A5-DFF3-4E9C-8009-1639C5FCEE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4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F7A5-DFF3-4E9C-8009-1639C5FCEE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8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F7A5-DFF3-4E9C-8009-1639C5FCEE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1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91A59D-22DE-DA7E-C463-C7CA36E975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C121A-E3BE-F062-F7D7-DDF0B4AB3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09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12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30F18A-9880-5A92-98E9-84C10527BE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8A61B-0451-1187-AB66-BA9AED7F5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B4CA84-B62D-D494-EE8E-BDAB7034F0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北海道行政書士会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225152-96AF-8793-B430-467F8CA46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5627-8FFD-4F9E-B17E-9F65A5CBAF9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1F3B-95E3-4394-91E9-9A52C18C9238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>
                <a:solidFill>
                  <a:srgbClr val="775F55"/>
                </a:solidFill>
              </a:rPr>
              <a:pPr/>
              <a:t>‹#›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D7F72E4-DFDA-9D0A-1DBC-A4412A1EC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16632"/>
            <a:ext cx="770947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1E24-4AB4-45A6-876B-0224D3712E66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2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2F42-C8C6-43A2-83C6-9155E153F25F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62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4907-5C79-41C0-81E9-4966C24CB54D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72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E303-1A97-4DEB-AD7D-B769A934C000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0EB7FC48-0D99-B346-3827-2A837BFB6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653413"/>
            <a:ext cx="982388" cy="108979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8D582B8D-2C5D-4974-D5C7-D8D65C1B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00972"/>
            <a:ext cx="5688632" cy="585470"/>
          </a:xfrm>
          <a:prstGeom prst="wedgeRoundRectCallout">
            <a:avLst>
              <a:gd name="adj1" fmla="val -57559"/>
              <a:gd name="adj2" fmla="val 32013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kumimoji="1" lang="ja-JP" altLang="en-US" sz="3200" b="1" dirty="0"/>
              <a:t>法律で決められた分け方は？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2089F4-F894-85F0-822F-8CECB67401F7}"/>
              </a:ext>
            </a:extLst>
          </p:cNvPr>
          <p:cNvSpPr txBox="1"/>
          <p:nvPr userDrawn="1"/>
        </p:nvSpPr>
        <p:spPr>
          <a:xfrm>
            <a:off x="1787045" y="1212024"/>
            <a:ext cx="5869226" cy="585470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kumimoji="1" lang="ja-JP" altLang="en-US" sz="3200" b="1" dirty="0"/>
              <a:t>配偶者＋第１順位（子供）の場合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0C43A77-63CB-420A-C40F-CDF99B3ED14C}"/>
              </a:ext>
            </a:extLst>
          </p:cNvPr>
          <p:cNvGrpSpPr/>
          <p:nvPr userDrawn="1"/>
        </p:nvGrpSpPr>
        <p:grpSpPr>
          <a:xfrm>
            <a:off x="1382886" y="2177076"/>
            <a:ext cx="3785942" cy="3794482"/>
            <a:chOff x="1424179" y="2552809"/>
            <a:chExt cx="4472144" cy="448223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AB519CD-DA85-B9DF-3288-78C1D1CC4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67" r="41126"/>
            <a:stretch/>
          </p:blipFill>
          <p:spPr>
            <a:xfrm>
              <a:off x="1424179" y="2552809"/>
              <a:ext cx="4472144" cy="4482232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6CC5EEB-EECF-E7FB-97F2-F30DB32E461C}"/>
                </a:ext>
              </a:extLst>
            </p:cNvPr>
            <p:cNvSpPr/>
            <p:nvPr/>
          </p:nvSpPr>
          <p:spPr>
            <a:xfrm>
              <a:off x="4056427" y="2552810"/>
              <a:ext cx="1839896" cy="18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24"/>
            </a:p>
          </p:txBody>
        </p:sp>
      </p:grp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DBFA06EE-3DA3-68C8-0125-7CB6EED624F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92936038"/>
              </p:ext>
            </p:extLst>
          </p:nvPr>
        </p:nvGraphicFramePr>
        <p:xfrm>
          <a:off x="5868144" y="4005064"/>
          <a:ext cx="2649056" cy="210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103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E303-1A97-4DEB-AD7D-B769A934C000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4AC7ACF3-EEB8-28B3-AB23-70BCD332E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5" y="643168"/>
            <a:ext cx="982388" cy="10897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0C7A2D-917D-86D1-1A44-EC1D71937710}"/>
              </a:ext>
            </a:extLst>
          </p:cNvPr>
          <p:cNvSpPr txBox="1"/>
          <p:nvPr userDrawn="1"/>
        </p:nvSpPr>
        <p:spPr>
          <a:xfrm>
            <a:off x="1692295" y="1138611"/>
            <a:ext cx="6649361" cy="585470"/>
          </a:xfrm>
          <a:prstGeom prst="rect">
            <a:avLst/>
          </a:prstGeom>
          <a:noFill/>
        </p:spPr>
        <p:txBody>
          <a:bodyPr wrap="none" lIns="92127" tIns="46064" rIns="92127" bIns="46064" rtlCol="0">
            <a:spAutoFit/>
          </a:bodyPr>
          <a:lstStyle/>
          <a:p>
            <a:r>
              <a:rPr kumimoji="1" lang="ja-JP" altLang="en-US" sz="3200" b="1" dirty="0"/>
              <a:t>配偶者＋第２順位（直系尊属）の場合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F9C0EB6-28D0-28F4-331F-044AF119954E}"/>
              </a:ext>
            </a:extLst>
          </p:cNvPr>
          <p:cNvGrpSpPr/>
          <p:nvPr userDrawn="1"/>
        </p:nvGrpSpPr>
        <p:grpSpPr>
          <a:xfrm>
            <a:off x="571467" y="1759198"/>
            <a:ext cx="6183544" cy="3751827"/>
            <a:chOff x="345728" y="1768041"/>
            <a:chExt cx="7645505" cy="458639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5CC6770-2F92-8CED-67B1-44590A513536}"/>
                </a:ext>
              </a:extLst>
            </p:cNvPr>
            <p:cNvGrpSpPr/>
            <p:nvPr/>
          </p:nvGrpSpPr>
          <p:grpSpPr>
            <a:xfrm>
              <a:off x="345728" y="1768041"/>
              <a:ext cx="7645505" cy="4560301"/>
              <a:chOff x="432123" y="1724562"/>
              <a:chExt cx="7645505" cy="4560301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B3642B27-86E1-B7E0-9011-5C0B36A65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869"/>
              <a:stretch/>
            </p:blipFill>
            <p:spPr>
              <a:xfrm>
                <a:off x="481542" y="1773247"/>
                <a:ext cx="7596086" cy="4511616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273624C-011F-C429-BCBF-9F8EC180B02C}"/>
                  </a:ext>
                </a:extLst>
              </p:cNvPr>
              <p:cNvSpPr/>
              <p:nvPr/>
            </p:nvSpPr>
            <p:spPr>
              <a:xfrm>
                <a:off x="432123" y="1724562"/>
                <a:ext cx="2376263" cy="1965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24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7A5EC5A-4A61-AADD-CAFD-DB7DE6A1566A}"/>
                  </a:ext>
                </a:extLst>
              </p:cNvPr>
              <p:cNvSpPr/>
              <p:nvPr/>
            </p:nvSpPr>
            <p:spPr>
              <a:xfrm>
                <a:off x="4924943" y="4698255"/>
                <a:ext cx="2495337" cy="1586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24"/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19A709A-7DD2-2920-4718-E4616404D92B}"/>
                </a:ext>
              </a:extLst>
            </p:cNvPr>
            <p:cNvSpPr/>
            <p:nvPr/>
          </p:nvSpPr>
          <p:spPr>
            <a:xfrm>
              <a:off x="2300744" y="5685315"/>
              <a:ext cx="144016" cy="64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24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610F607-CEA5-B7BB-E215-A9D4C99F02E6}"/>
                </a:ext>
              </a:extLst>
            </p:cNvPr>
            <p:cNvSpPr/>
            <p:nvPr/>
          </p:nvSpPr>
          <p:spPr>
            <a:xfrm>
              <a:off x="3811411" y="5711413"/>
              <a:ext cx="144016" cy="64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24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47E6D1B-99D4-0122-C3C4-8E3C06C4B698}"/>
              </a:ext>
            </a:extLst>
          </p:cNvPr>
          <p:cNvGrpSpPr/>
          <p:nvPr userDrawn="1"/>
        </p:nvGrpSpPr>
        <p:grpSpPr>
          <a:xfrm>
            <a:off x="727047" y="1920411"/>
            <a:ext cx="6183544" cy="3751827"/>
            <a:chOff x="345728" y="1768041"/>
            <a:chExt cx="7645505" cy="458639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49A5978-89D0-82D8-5D53-0F1FF93E992A}"/>
                </a:ext>
              </a:extLst>
            </p:cNvPr>
            <p:cNvGrpSpPr/>
            <p:nvPr/>
          </p:nvGrpSpPr>
          <p:grpSpPr>
            <a:xfrm>
              <a:off x="345728" y="1768041"/>
              <a:ext cx="7645505" cy="4560301"/>
              <a:chOff x="432123" y="1724562"/>
              <a:chExt cx="7645505" cy="4560301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F9F8F378-77CE-A440-8627-9DC41DCD70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869"/>
              <a:stretch/>
            </p:blipFill>
            <p:spPr>
              <a:xfrm>
                <a:off x="481542" y="1773247"/>
                <a:ext cx="7596086" cy="4511616"/>
              </a:xfrm>
              <a:prstGeom prst="rect">
                <a:avLst/>
              </a:prstGeom>
            </p:spPr>
          </p:pic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1875466-0B6B-8E55-C96F-C2421627FFF2}"/>
                  </a:ext>
                </a:extLst>
              </p:cNvPr>
              <p:cNvSpPr/>
              <p:nvPr/>
            </p:nvSpPr>
            <p:spPr>
              <a:xfrm>
                <a:off x="432123" y="1724562"/>
                <a:ext cx="2376263" cy="1965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24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A70F40E-5EE7-33B1-7DAA-127DA6E739A2}"/>
                  </a:ext>
                </a:extLst>
              </p:cNvPr>
              <p:cNvSpPr/>
              <p:nvPr/>
            </p:nvSpPr>
            <p:spPr>
              <a:xfrm>
                <a:off x="4865542" y="4698255"/>
                <a:ext cx="2495337" cy="1586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24"/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1AEB5E6-A8B4-9E71-A89C-B3C5DFB29DE1}"/>
                </a:ext>
              </a:extLst>
            </p:cNvPr>
            <p:cNvSpPr/>
            <p:nvPr/>
          </p:nvSpPr>
          <p:spPr>
            <a:xfrm>
              <a:off x="2300744" y="5685315"/>
              <a:ext cx="144016" cy="64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24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C752F4F-115D-06EF-C7EB-1E9AF9FEF69E}"/>
                </a:ext>
              </a:extLst>
            </p:cNvPr>
            <p:cNvSpPr/>
            <p:nvPr/>
          </p:nvSpPr>
          <p:spPr>
            <a:xfrm>
              <a:off x="3811411" y="5711413"/>
              <a:ext cx="144016" cy="64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24"/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A9E3489-BDC4-35D0-5460-E439B8372CF3}"/>
              </a:ext>
            </a:extLst>
          </p:cNvPr>
          <p:cNvSpPr/>
          <p:nvPr userDrawn="1"/>
        </p:nvSpPr>
        <p:spPr>
          <a:xfrm>
            <a:off x="3995936" y="4322829"/>
            <a:ext cx="864100" cy="1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397C7B80-B692-BFFE-7926-3F10393305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19494372"/>
              </p:ext>
            </p:extLst>
          </p:nvPr>
        </p:nvGraphicFramePr>
        <p:xfrm>
          <a:off x="6171309" y="4090892"/>
          <a:ext cx="2728424" cy="211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654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80CA-8EBC-4918-9319-8CED03F0F65B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2" name="コンテンツ プレースホルダー 3">
            <a:extLst>
              <a:ext uri="{FF2B5EF4-FFF2-40B4-BE49-F238E27FC236}">
                <a16:creationId xmlns:a16="http://schemas.microsoft.com/office/drawing/2014/main" id="{57905804-22A3-ADD3-FAD8-740A5F7C19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1" y="576019"/>
            <a:ext cx="982388" cy="10897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71231F-21EB-AC99-CB9D-3BDD88738507}"/>
              </a:ext>
            </a:extLst>
          </p:cNvPr>
          <p:cNvSpPr txBox="1"/>
          <p:nvPr userDrawn="1"/>
        </p:nvSpPr>
        <p:spPr>
          <a:xfrm>
            <a:off x="1581768" y="1042106"/>
            <a:ext cx="7031548" cy="585470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kumimoji="1" lang="ja-JP" altLang="en-US" sz="3200" b="1" dirty="0"/>
              <a:t>配偶者＋第３順位（兄弟姉妹）の場合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574F5C-040D-FE68-7DC0-E78803985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9"/>
          <a:stretch/>
        </p:blipFill>
        <p:spPr>
          <a:xfrm>
            <a:off x="1174985" y="1964004"/>
            <a:ext cx="6430549" cy="382811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E7C09E1-155B-B73B-E48A-0F26E88E363D}"/>
              </a:ext>
            </a:extLst>
          </p:cNvPr>
          <p:cNvSpPr/>
          <p:nvPr userDrawn="1"/>
        </p:nvSpPr>
        <p:spPr>
          <a:xfrm>
            <a:off x="1079358" y="3355277"/>
            <a:ext cx="3596588" cy="246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24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845860-B9E7-7975-47D5-1AE50594E439}"/>
              </a:ext>
            </a:extLst>
          </p:cNvPr>
          <p:cNvSpPr/>
          <p:nvPr userDrawn="1"/>
        </p:nvSpPr>
        <p:spPr>
          <a:xfrm>
            <a:off x="2768579" y="2818250"/>
            <a:ext cx="218147" cy="5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24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4F0C85-C28C-4252-4379-CE9B9150E26D}"/>
              </a:ext>
            </a:extLst>
          </p:cNvPr>
          <p:cNvSpPr/>
          <p:nvPr userDrawn="1"/>
        </p:nvSpPr>
        <p:spPr>
          <a:xfrm>
            <a:off x="4067944" y="2852936"/>
            <a:ext cx="115812" cy="5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24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80F6849-08DD-012B-7237-B90BF59C7DDE}"/>
              </a:ext>
            </a:extLst>
          </p:cNvPr>
          <p:cNvCxnSpPr>
            <a:cxnSpLocks/>
          </p:cNvCxnSpPr>
          <p:nvPr userDrawn="1"/>
        </p:nvCxnSpPr>
        <p:spPr>
          <a:xfrm>
            <a:off x="3779912" y="1947461"/>
            <a:ext cx="158417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CE1781B4-325D-D468-C458-AF9F974F525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70839471"/>
              </p:ext>
            </p:extLst>
          </p:nvPr>
        </p:nvGraphicFramePr>
        <p:xfrm>
          <a:off x="1451100" y="3721619"/>
          <a:ext cx="2627077" cy="219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025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46E0-81FF-46E9-AED8-3346F71A22AC}" type="datetime1">
              <a:rPr kumimoji="1" lang="ja-JP" altLang="en-US" smtClean="0"/>
              <a:t>2023/3/31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>
                <a:solidFill>
                  <a:srgbClr val="775F55"/>
                </a:solidFill>
              </a:rPr>
              <a:pPr/>
              <a:t>‹#›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06F-027D-4E0C-9364-545D2C9B0951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38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027-85DA-467F-A40E-CA997E02F0C6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7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142-130F-4A9F-BFD0-B06578B6027C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15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99603B-11E7-4722-846C-8B93DE5E8D28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06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407E52-4804-493A-8262-EDBD9686A231}" type="datetime1">
              <a:rPr kumimoji="1" lang="ja-JP" altLang="en-US" smtClean="0">
                <a:solidFill>
                  <a:srgbClr val="775F55"/>
                </a:solidFill>
              </a:rPr>
              <a:t>2023/3/31</a:t>
            </a:fld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ja-JP" altLang="en-US">
                <a:solidFill>
                  <a:srgbClr val="775F55"/>
                </a:solidFill>
              </a:rPr>
              <a:t>北海道行政書士会</a:t>
            </a:r>
            <a:endParaRPr kumimoji="1" lang="ja-JP" alt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0158A9-F39D-458F-868B-D0802BE53B3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7" r:id="rId2"/>
    <p:sldLayoutId id="2147483861" r:id="rId3"/>
    <p:sldLayoutId id="2147483860" r:id="rId4"/>
    <p:sldLayoutId id="2147483856" r:id="rId5"/>
    <p:sldLayoutId id="2147483857" r:id="rId6"/>
    <p:sldLayoutId id="2147483858" r:id="rId7"/>
    <p:sldLayoutId id="2147483859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1EE5909-5E41-47EC-983D-87C4A3A5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516" y="2204864"/>
            <a:ext cx="7669821" cy="1944216"/>
          </a:xfrm>
        </p:spPr>
        <p:txBody>
          <a:bodyPr>
            <a:normAutofit/>
          </a:bodyPr>
          <a:lstStyle/>
          <a:p>
            <a:r>
              <a:rPr kumimoji="1" lang="ja-JP" altLang="en-US" sz="5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遺言書作成セミナー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AF6E1A50-319E-4F2A-AE3E-DE0F5AB0F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北海道行政書士会</a:t>
            </a: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50E47F27-BE14-8623-657E-D8A4B3C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D1BAF97-1047-2D20-6B56-B675114A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>
                <a:solidFill>
                  <a:schemeClr val="bg1"/>
                </a:solidFill>
              </a:rPr>
              <a:pPr/>
              <a:t>1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EDD1E0-3594-4B94-9A76-5F1309A3F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47971"/>
            <a:ext cx="1902145" cy="24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２．遺言について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506BFAD-0A16-5716-7478-E3EE5CB1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0367B2-C71B-CAEA-D997-E9C32E73610E}"/>
              </a:ext>
            </a:extLst>
          </p:cNvPr>
          <p:cNvSpPr txBox="1">
            <a:spLocks/>
          </p:cNvSpPr>
          <p:nvPr/>
        </p:nvSpPr>
        <p:spPr>
          <a:xfrm>
            <a:off x="7524328" y="645978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書は必要ない？</a:t>
            </a:r>
            <a:endParaRPr kumimoji="1" lang="ja-JP" altLang="en-US" sz="4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6978" y="2306307"/>
            <a:ext cx="8153400" cy="4003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 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ウチの子供たちは仲が良いから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遺言書なんてなくても揉めないよ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 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まだまだ元気だから遺言書を書くのは早いよ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chemeClr val="accent1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 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ウチは財産が少ないから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遺言書なんて必要ないよ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kumimoji="1" lang="ja-JP" altLang="en-US" dirty="0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DF20BEAD-9F9D-4F0F-8B64-15BA0011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4E55B76-2C3D-80D9-8595-5A7C26E4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11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70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243850"/>
            <a:ext cx="7543800" cy="1450757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相続紛争の増加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2084" y="1844824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家庭裁判所の遺産分割事件件数</a:t>
            </a:r>
            <a:r>
              <a:rPr lang="ja-JP" altLang="en-US" sz="1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（司法統計 ）</a:t>
            </a:r>
            <a:endParaRPr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</a:t>
            </a:r>
            <a:endParaRPr kumimoji="1"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平成</a:t>
            </a:r>
            <a:r>
              <a:rPr kumimoji="1" lang="en-US" altLang="ja-JP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年：  </a:t>
            </a:r>
            <a:r>
              <a:rPr kumimoji="1" lang="en-US" altLang="ja-JP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8,889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件</a:t>
            </a:r>
            <a:endParaRPr kumimoji="1"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endParaRPr lang="en-US" altLang="ja-JP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令和  </a:t>
            </a:r>
            <a:r>
              <a:rPr lang="en-US" altLang="ja-JP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年：</a:t>
            </a:r>
            <a:r>
              <a:rPr lang="en-US" altLang="ja-JP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11,303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件</a:t>
            </a:r>
            <a:endParaRPr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endParaRPr kumimoji="1" lang="en-US" altLang="ja-JP" sz="2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　　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理由：①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長寿化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                    ② 核家族化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   　　 ③ 権利意識の高揚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B517F0BA-E5EC-48CC-87E2-64F51377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98DE3364-DDF1-7707-28EE-ECA855CE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5199" y="6524797"/>
            <a:ext cx="984019" cy="365125"/>
          </a:xfrm>
        </p:spPr>
        <p:txBody>
          <a:bodyPr>
            <a:norm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環状矢印 4"/>
          <p:cNvSpPr/>
          <p:nvPr/>
        </p:nvSpPr>
        <p:spPr>
          <a:xfrm rot="5400000">
            <a:off x="3876715" y="2861490"/>
            <a:ext cx="1046771" cy="80832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2814027"/>
            <a:ext cx="267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年間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endParaRPr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約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28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増えてい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!!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75F47E4-246C-4384-A0FD-8AFBE791A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1296144" cy="15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33203"/>
            <a:ext cx="7971224" cy="145075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相続は死亡によって開始する</a:t>
            </a:r>
            <a:br>
              <a:rPr kumimoji="1" lang="en-US" altLang="ja-JP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（民法８８２条）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1EAE8DF-68EC-4CCE-A8D0-7BA9B7B4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916832"/>
            <a:ext cx="7543801" cy="4176464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遺産分割には相続人全員の合意が必要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800" b="1" dirty="0">
              <a:solidFill>
                <a:schemeClr val="accent1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相続はいつ発生するかわからない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相続人それぞれの状況は変化する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　　タイミングによってはもめる可能性も出てくる。</a:t>
            </a: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6EC9949E-30B5-45B2-AF0E-B38FFAA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95228AED-4E76-D971-8890-A62870B0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13</a:t>
            </a:r>
            <a:endParaRPr kumimoji="1" lang="ja-JP" altLang="en-US" sz="1400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E215722C-21F3-4097-84E8-25EFC223695A}"/>
              </a:ext>
            </a:extLst>
          </p:cNvPr>
          <p:cNvSpPr/>
          <p:nvPr/>
        </p:nvSpPr>
        <p:spPr>
          <a:xfrm>
            <a:off x="3275856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60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</a:t>
            </a:r>
            <a:r>
              <a:rPr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長寿化によって相続人の数が　　</a:t>
            </a:r>
            <a:br>
              <a:rPr lang="en-US" altLang="ja-JP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  多くなる</a:t>
            </a:r>
            <a:endParaRPr kumimoji="1" lang="ja-JP" altLang="en-US" sz="4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フッター プレースホルダー 3">
            <a:extLst>
              <a:ext uri="{FF2B5EF4-FFF2-40B4-BE49-F238E27FC236}">
                <a16:creationId xmlns:a16="http://schemas.microsoft.com/office/drawing/2014/main" id="{59B67AE7-09A0-45B2-9349-DFFBF7CC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79" name="スライド番号プレースホルダー 4">
            <a:extLst>
              <a:ext uri="{FF2B5EF4-FFF2-40B4-BE49-F238E27FC236}">
                <a16:creationId xmlns:a16="http://schemas.microsoft.com/office/drawing/2014/main" id="{E2B033BD-CE6E-48BB-7BB1-5521BE1D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373325" y="2336868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夫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905540" y="2352224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妻</a:t>
            </a:r>
          </a:p>
        </p:txBody>
      </p:sp>
      <p:sp>
        <p:nvSpPr>
          <p:cNvPr id="8" name="等号 7"/>
          <p:cNvSpPr/>
          <p:nvPr/>
        </p:nvSpPr>
        <p:spPr>
          <a:xfrm>
            <a:off x="4426529" y="2471108"/>
            <a:ext cx="360040" cy="230943"/>
          </a:xfrm>
          <a:prstGeom prst="mathEqual">
            <a:avLst>
              <a:gd name="adj1" fmla="val 552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乗算記号 8"/>
          <p:cNvSpPr/>
          <p:nvPr/>
        </p:nvSpPr>
        <p:spPr>
          <a:xfrm>
            <a:off x="486212" y="2232029"/>
            <a:ext cx="576064" cy="576064"/>
          </a:xfrm>
          <a:prstGeom prst="mathMultiply">
            <a:avLst>
              <a:gd name="adj1" fmla="val 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cxnSpLocks/>
            <a:stCxn id="27" idx="2"/>
            <a:endCxn id="29" idx="0"/>
          </p:cNvCxnSpPr>
          <p:nvPr/>
        </p:nvCxnSpPr>
        <p:spPr>
          <a:xfrm>
            <a:off x="774243" y="2777622"/>
            <a:ext cx="1" cy="650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8016084" y="2370473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次男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167390" y="2347285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長男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乗算記号 16"/>
          <p:cNvSpPr/>
          <p:nvPr/>
        </p:nvSpPr>
        <p:spPr>
          <a:xfrm>
            <a:off x="1703419" y="2256466"/>
            <a:ext cx="576064" cy="576064"/>
          </a:xfrm>
          <a:prstGeom prst="mathMultiply">
            <a:avLst>
              <a:gd name="adj1" fmla="val 8066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/>
          <p:cNvSpPr/>
          <p:nvPr/>
        </p:nvSpPr>
        <p:spPr>
          <a:xfrm>
            <a:off x="8177009" y="2333746"/>
            <a:ext cx="576064" cy="576064"/>
          </a:xfrm>
          <a:prstGeom prst="mathMultiply">
            <a:avLst>
              <a:gd name="adj1" fmla="val 8066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1556127" y="3050755"/>
            <a:ext cx="723356" cy="7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cxnSpLocks/>
            <a:endCxn id="31" idx="0"/>
          </p:cNvCxnSpPr>
          <p:nvPr/>
        </p:nvCxnSpPr>
        <p:spPr>
          <a:xfrm>
            <a:off x="1548260" y="3040773"/>
            <a:ext cx="7866" cy="399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/>
          </p:cNvCxnSpPr>
          <p:nvPr/>
        </p:nvCxnSpPr>
        <p:spPr>
          <a:xfrm>
            <a:off x="2257897" y="3031834"/>
            <a:ext cx="0" cy="3971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 23"/>
          <p:cNvSpPr/>
          <p:nvPr/>
        </p:nvSpPr>
        <p:spPr>
          <a:xfrm>
            <a:off x="1996583" y="3440734"/>
            <a:ext cx="45986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姪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317043" y="2320422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長男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1505482" y="2325327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次男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495233" y="3427812"/>
            <a:ext cx="558021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312598" y="3440734"/>
            <a:ext cx="48705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3" name="直線コネクタ 32"/>
          <p:cNvCxnSpPr>
            <a:cxnSpLocks/>
            <a:stCxn id="28" idx="2"/>
          </p:cNvCxnSpPr>
          <p:nvPr/>
        </p:nvCxnSpPr>
        <p:spPr>
          <a:xfrm>
            <a:off x="1962682" y="2782527"/>
            <a:ext cx="748" cy="275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乗算記号 35"/>
          <p:cNvSpPr/>
          <p:nvPr/>
        </p:nvSpPr>
        <p:spPr>
          <a:xfrm>
            <a:off x="3542493" y="2262126"/>
            <a:ext cx="576064" cy="576064"/>
          </a:xfrm>
          <a:prstGeom prst="mathMultiply">
            <a:avLst>
              <a:gd name="adj1" fmla="val 8066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51874" y="19672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75802" y="19672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44" name="乗算記号 43"/>
          <p:cNvSpPr/>
          <p:nvPr/>
        </p:nvSpPr>
        <p:spPr>
          <a:xfrm>
            <a:off x="5074708" y="2321558"/>
            <a:ext cx="576064" cy="576064"/>
          </a:xfrm>
          <a:prstGeom prst="mathMultiply">
            <a:avLst>
              <a:gd name="adj1" fmla="val 8066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>
            <a:cxnSpLocks/>
          </p:cNvCxnSpPr>
          <p:nvPr/>
        </p:nvCxnSpPr>
        <p:spPr>
          <a:xfrm flipH="1">
            <a:off x="5809146" y="3047832"/>
            <a:ext cx="1515890" cy="10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591028" y="2838190"/>
            <a:ext cx="0" cy="6012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cxnSpLocks/>
            <a:endCxn id="48" idx="0"/>
          </p:cNvCxnSpPr>
          <p:nvPr/>
        </p:nvCxnSpPr>
        <p:spPr>
          <a:xfrm>
            <a:off x="7325037" y="3028264"/>
            <a:ext cx="0" cy="4333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7095105" y="3461568"/>
            <a:ext cx="45986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甥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5530136" y="3448646"/>
            <a:ext cx="558021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6347501" y="3461568"/>
            <a:ext cx="48705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姪</a:t>
            </a:r>
          </a:p>
        </p:txBody>
      </p:sp>
      <p:cxnSp>
        <p:nvCxnSpPr>
          <p:cNvPr id="51" name="直線コネクタ 50"/>
          <p:cNvCxnSpPr>
            <a:cxnSpLocks/>
          </p:cNvCxnSpPr>
          <p:nvPr/>
        </p:nvCxnSpPr>
        <p:spPr>
          <a:xfrm>
            <a:off x="5822121" y="3047832"/>
            <a:ext cx="0" cy="381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8111606" y="3131027"/>
            <a:ext cx="723356" cy="7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cxnSpLocks/>
          </p:cNvCxnSpPr>
          <p:nvPr/>
        </p:nvCxnSpPr>
        <p:spPr>
          <a:xfrm>
            <a:off x="8109222" y="3125775"/>
            <a:ext cx="0" cy="3699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cxnSpLocks/>
          </p:cNvCxnSpPr>
          <p:nvPr/>
        </p:nvCxnSpPr>
        <p:spPr>
          <a:xfrm>
            <a:off x="8820472" y="3111933"/>
            <a:ext cx="0" cy="389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8552062" y="3521006"/>
            <a:ext cx="45986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姪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7868077" y="3521006"/>
            <a:ext cx="48705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8518909" y="2844972"/>
            <a:ext cx="0" cy="293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cxnSpLocks/>
            <a:stCxn id="63" idx="0"/>
          </p:cNvCxnSpPr>
          <p:nvPr/>
        </p:nvCxnSpPr>
        <p:spPr>
          <a:xfrm flipV="1">
            <a:off x="6643209" y="4118644"/>
            <a:ext cx="0" cy="27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204627" y="4393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相談者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7043" y="40136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行方不明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2566990" y="2326615"/>
            <a:ext cx="648072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姉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419882" y="28807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認知症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7CCC5A-C5D6-4ADF-81F0-CDA1BE13E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2" y="4807679"/>
            <a:ext cx="719764" cy="90003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D49C90-853B-4ED9-BD31-27E60F2E3940}"/>
              </a:ext>
            </a:extLst>
          </p:cNvPr>
          <p:cNvSpPr txBox="1"/>
          <p:nvPr/>
        </p:nvSpPr>
        <p:spPr>
          <a:xfrm>
            <a:off x="317043" y="4397994"/>
            <a:ext cx="5631763" cy="1940957"/>
          </a:xfrm>
          <a:prstGeom prst="wedgeRoundRectCallout">
            <a:avLst>
              <a:gd name="adj1" fmla="val 60494"/>
              <a:gd name="adj2" fmla="val -2098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義理のおじさんの相続手続きが終わっていないので、</a:t>
            </a:r>
            <a:endParaRPr kumimoji="1" lang="en-US" altLang="ja-JP" dirty="0"/>
          </a:p>
          <a:p>
            <a:r>
              <a:rPr kumimoji="1" lang="ja-JP" altLang="en-US" dirty="0"/>
              <a:t>おばさんの相続手続きするためには、</a:t>
            </a:r>
            <a:endParaRPr kumimoji="1" lang="en-US" altLang="ja-JP" dirty="0"/>
          </a:p>
          <a:p>
            <a:r>
              <a:rPr kumimoji="1" lang="ja-JP" altLang="en-US" dirty="0"/>
              <a:t>会ったことがない人と話し合いをしなきゃならなかったり</a:t>
            </a:r>
            <a:endParaRPr kumimoji="1" lang="en-US" altLang="ja-JP" dirty="0"/>
          </a:p>
          <a:p>
            <a:r>
              <a:rPr kumimoji="1" lang="ja-JP" altLang="en-US" dirty="0"/>
              <a:t>相続人の中に認知症の人や、行方不明の人がいると、</a:t>
            </a:r>
            <a:endParaRPr kumimoji="1" lang="en-US" altLang="ja-JP" dirty="0"/>
          </a:p>
          <a:p>
            <a:r>
              <a:rPr kumimoji="1" lang="ja-JP" altLang="en-US" dirty="0"/>
              <a:t>遺産分割協議そのものができなくなったり・・・</a:t>
            </a:r>
            <a:endParaRPr kumimoji="1" lang="en-US" altLang="ja-JP" dirty="0"/>
          </a:p>
          <a:p>
            <a:r>
              <a:rPr kumimoji="1" lang="ja-JP" altLang="en-US" dirty="0"/>
              <a:t>どうすればいいの？</a:t>
            </a:r>
          </a:p>
        </p:txBody>
      </p:sp>
    </p:spTree>
    <p:extLst>
      <p:ext uri="{BB962C8B-B14F-4D97-AF65-F5344CB8AC3E}">
        <p14:creationId xmlns:p14="http://schemas.microsoft.com/office/powerpoint/2010/main" val="129724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56383"/>
            <a:ext cx="3963147" cy="287272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07904" y="3729245"/>
            <a:ext cx="415488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kumimoji="1" lang="ja-JP" altLang="en-US" dirty="0"/>
              <a:t>◎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2895" y="2238822"/>
            <a:ext cx="415488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kumimoji="1" lang="ja-JP" altLang="en-US" dirty="0"/>
              <a:t>◎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52540" y="2192655"/>
            <a:ext cx="2595572" cy="461661"/>
          </a:xfrm>
          <a:prstGeom prst="rect">
            <a:avLst/>
          </a:prstGeom>
          <a:noFill/>
        </p:spPr>
        <p:txBody>
          <a:bodyPr wrap="none" lIns="91435" tIns="45718" rIns="91435" bIns="45718" rtlCol="0" anchor="t">
            <a:spAutoFit/>
          </a:bodyPr>
          <a:lstStyle/>
          <a:p>
            <a:r>
              <a:rPr lang="ja-JP" altLang="en-US" sz="2400" b="1">
                <a:latin typeface="游ゴシック Medium"/>
                <a:ea typeface="游ゴシック Medium"/>
              </a:rPr>
              <a:t>被相続人は北海道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3684" y="3733082"/>
            <a:ext cx="3095256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相続人は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東京在住で高齢</a:t>
            </a: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421448" cy="1450757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</a:t>
            </a:r>
            <a:r>
              <a:rPr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が遠隔地になる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と手続　</a:t>
            </a:r>
            <a:br>
              <a:rPr lang="en-US" altLang="ja-JP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 きが大変（核家族化の影響）</a:t>
            </a:r>
            <a:endParaRPr kumimoji="1" lang="ja-JP" altLang="en-US" sz="4000" dirty="0"/>
          </a:p>
        </p:txBody>
      </p:sp>
      <p:sp>
        <p:nvSpPr>
          <p:cNvPr id="15" name="フッター プレースホルダー 3">
            <a:extLst>
              <a:ext uri="{FF2B5EF4-FFF2-40B4-BE49-F238E27FC236}">
                <a16:creationId xmlns:a16="http://schemas.microsoft.com/office/drawing/2014/main" id="{56116FAE-140E-4241-B436-128F920E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B4D9D7-8EF8-45FC-85AB-1873F14FA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35" y="4602069"/>
            <a:ext cx="846355" cy="16533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AAC8CB-C278-4BA9-A807-5556143B4AEC}"/>
              </a:ext>
            </a:extLst>
          </p:cNvPr>
          <p:cNvSpPr txBox="1"/>
          <p:nvPr/>
        </p:nvSpPr>
        <p:spPr>
          <a:xfrm>
            <a:off x="4786107" y="4927816"/>
            <a:ext cx="4211960" cy="1021556"/>
          </a:xfrm>
          <a:prstGeom prst="wedgeRoundRectCallout">
            <a:avLst>
              <a:gd name="adj1" fmla="val -57518"/>
              <a:gd name="adj2" fmla="val -453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北海道の銀行で手続きするのは</a:t>
            </a:r>
            <a:endParaRPr kumimoji="1" lang="en-US" altLang="ja-JP" dirty="0"/>
          </a:p>
          <a:p>
            <a:r>
              <a:rPr kumimoji="1" lang="ja-JP" altLang="en-US" dirty="0"/>
              <a:t>時間もかかるし、費用もかかるから大変。</a:t>
            </a:r>
            <a:endParaRPr kumimoji="1" lang="en-US" altLang="ja-JP" dirty="0"/>
          </a:p>
          <a:p>
            <a:r>
              <a:rPr kumimoji="1" lang="ja-JP" altLang="en-US" dirty="0"/>
              <a:t>手続しないで放っておこうかな</a:t>
            </a:r>
          </a:p>
        </p:txBody>
      </p:sp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D965E1EC-DA12-685C-6107-F99E67422849}"/>
              </a:ext>
            </a:extLst>
          </p:cNvPr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bg1"/>
                </a:solidFill>
              </a:rPr>
              <a:t>15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8184" y="208207"/>
            <a:ext cx="7543800" cy="145075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</a:t>
            </a:r>
            <a:r>
              <a:rPr kumimoji="1"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権利意識のギャップ</a:t>
            </a:r>
            <a:br>
              <a:rPr kumimoji="1" lang="en-US" altLang="ja-JP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その１　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家族と同居していたケース</a:t>
            </a:r>
            <a:endParaRPr kumimoji="1" lang="ja-JP" altLang="en-US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4" name="フッター プレースホルダー 3">
            <a:extLst>
              <a:ext uri="{FF2B5EF4-FFF2-40B4-BE49-F238E27FC236}">
                <a16:creationId xmlns:a16="http://schemas.microsoft.com/office/drawing/2014/main" id="{574F9CF9-960D-4903-8A7C-959FD955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646417" y="3234471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170963" y="3234471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妻</a:t>
            </a:r>
          </a:p>
        </p:txBody>
      </p:sp>
      <p:sp>
        <p:nvSpPr>
          <p:cNvPr id="8" name="等号 7"/>
          <p:cNvSpPr/>
          <p:nvPr/>
        </p:nvSpPr>
        <p:spPr>
          <a:xfrm>
            <a:off x="3205532" y="3355698"/>
            <a:ext cx="360040" cy="230943"/>
          </a:xfrm>
          <a:prstGeom prst="mathEqual">
            <a:avLst>
              <a:gd name="adj1" fmla="val 552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乗算記号 8"/>
          <p:cNvSpPr/>
          <p:nvPr/>
        </p:nvSpPr>
        <p:spPr>
          <a:xfrm>
            <a:off x="3815585" y="3198886"/>
            <a:ext cx="576064" cy="576064"/>
          </a:xfrm>
          <a:prstGeom prst="mathMultiply">
            <a:avLst>
              <a:gd name="adj1" fmla="val 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385552" y="3522503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2187596" y="3998271"/>
            <a:ext cx="3716552" cy="28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2187596" y="3998271"/>
            <a:ext cx="0" cy="388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1704216" y="4458607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長男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446948" y="4482380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長女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08104" y="5091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１／２</a:t>
            </a:r>
          </a:p>
        </p:txBody>
      </p:sp>
      <p:sp>
        <p:nvSpPr>
          <p:cNvPr id="19" name="乗算記号 18"/>
          <p:cNvSpPr/>
          <p:nvPr/>
        </p:nvSpPr>
        <p:spPr>
          <a:xfrm>
            <a:off x="1899564" y="2887007"/>
            <a:ext cx="576064" cy="576064"/>
          </a:xfrm>
          <a:prstGeom prst="mathMultiply">
            <a:avLst>
              <a:gd name="adj1" fmla="val 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6424" y="2805707"/>
            <a:ext cx="18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３年前に死亡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5904148" y="40265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414500" y="2614188"/>
            <a:ext cx="3672408" cy="302433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角丸四角形 40"/>
          <p:cNvSpPr/>
          <p:nvPr/>
        </p:nvSpPr>
        <p:spPr>
          <a:xfrm>
            <a:off x="5724128" y="2042432"/>
            <a:ext cx="1922512" cy="692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自宅：３０００万円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預金：５００万円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915484" y="5000143"/>
            <a:ext cx="217142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・同居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・自宅は家業で使用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65372" y="50594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１／２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6FCEEF6-A8E8-41CF-997F-3D30DDCCA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4" y="2164290"/>
            <a:ext cx="1052631" cy="1052631"/>
          </a:xfrm>
          <a:prstGeom prst="rect">
            <a:avLst/>
          </a:prstGeom>
        </p:spPr>
      </p:pic>
      <p:sp>
        <p:nvSpPr>
          <p:cNvPr id="25" name="スライド番号プレースホルダー 4">
            <a:extLst>
              <a:ext uri="{FF2B5EF4-FFF2-40B4-BE49-F238E27FC236}">
                <a16:creationId xmlns:a16="http://schemas.microsoft.com/office/drawing/2014/main" id="{95EA05FC-A595-2F4B-D0EE-8BE268DCF9BF}"/>
              </a:ext>
            </a:extLst>
          </p:cNvPr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bg1"/>
                </a:solidFill>
              </a:rPr>
              <a:t>16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4960B-8412-4923-B571-46AF7CC2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　　</a:t>
            </a:r>
            <a:r>
              <a:rPr kumimoji="1" lang="ja-JP" altLang="en-US" sz="2800" dirty="0"/>
              <a:t>長男の言い分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13FAD-48FF-475F-AFEF-AD7BA65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935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●　親と同居して面倒を見てきたのだから、財産を多くもらうのは当然。</a:t>
            </a:r>
            <a:endParaRPr kumimoji="1" lang="en-US" altLang="ja-JP" dirty="0"/>
          </a:p>
          <a:p>
            <a:pPr>
              <a:lnSpc>
                <a:spcPct val="100000"/>
              </a:lnSpc>
            </a:pPr>
            <a:r>
              <a:rPr lang="ja-JP" altLang="en-US" dirty="0"/>
              <a:t>●　代償金を払うお金なんてないよ。</a:t>
            </a:r>
            <a:endParaRPr kumimoji="1"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028093A2-96EA-4D14-8613-0EFD5036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ECC476-348F-4654-8A30-1D1C6CE3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17</a:t>
            </a:fld>
            <a:endParaRPr kumimoji="1" lang="ja-JP" altLang="en-US" sz="14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DF8BEAF-F7D0-4210-8FA5-F8639637149E}"/>
              </a:ext>
            </a:extLst>
          </p:cNvPr>
          <p:cNvCxnSpPr/>
          <p:nvPr/>
        </p:nvCxnSpPr>
        <p:spPr>
          <a:xfrm>
            <a:off x="822959" y="3789040"/>
            <a:ext cx="7543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5202F6-25DE-4A72-ACA8-8F517AF99E42}"/>
              </a:ext>
            </a:extLst>
          </p:cNvPr>
          <p:cNvSpPr txBox="1"/>
          <p:nvPr/>
        </p:nvSpPr>
        <p:spPr>
          <a:xfrm>
            <a:off x="789443" y="3142709"/>
            <a:ext cx="286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　　</a:t>
            </a:r>
            <a:r>
              <a:rPr kumimoji="1" lang="ja-JP" altLang="en-US" sz="2800" dirty="0"/>
              <a:t>長女の言い分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4FF50F-916F-4003-AC41-9ED38108EA54}"/>
              </a:ext>
            </a:extLst>
          </p:cNvPr>
          <p:cNvSpPr txBox="1"/>
          <p:nvPr/>
        </p:nvSpPr>
        <p:spPr>
          <a:xfrm>
            <a:off x="899592" y="3900274"/>
            <a:ext cx="7151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000" dirty="0"/>
              <a:t>●　わたしにも財産の２分の１をもらう権利があるわ</a:t>
            </a:r>
            <a:endParaRPr kumimoji="1" lang="en-US" altLang="ja-JP" sz="2000" dirty="0"/>
          </a:p>
          <a:p>
            <a:pPr>
              <a:spcBef>
                <a:spcPts val="1200"/>
              </a:spcBef>
            </a:pPr>
            <a:r>
              <a:rPr kumimoji="1" lang="ja-JP" altLang="en-US" sz="2000" dirty="0"/>
              <a:t>●　家賃も払っていないのに代償金が払えないってどういうこと？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CEE145-DA34-4A65-B1B8-A5C917C69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09343"/>
            <a:ext cx="1223008" cy="122300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E32D59-CF68-48FC-A76D-618E426ECFED}"/>
              </a:ext>
            </a:extLst>
          </p:cNvPr>
          <p:cNvSpPr txBox="1"/>
          <p:nvPr/>
        </p:nvSpPr>
        <p:spPr>
          <a:xfrm>
            <a:off x="1939350" y="5177083"/>
            <a:ext cx="6427410" cy="1021556"/>
          </a:xfrm>
          <a:prstGeom prst="wedgeRoundRectCallout">
            <a:avLst>
              <a:gd name="adj1" fmla="val -56615"/>
              <a:gd name="adj2" fmla="val -892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離れて暮らしていると、同居の大変さを知ることができなかったり</a:t>
            </a:r>
            <a:endParaRPr kumimoji="1" lang="en-US" altLang="ja-JP" dirty="0"/>
          </a:p>
          <a:p>
            <a:r>
              <a:rPr kumimoji="1" lang="ja-JP" altLang="en-US" dirty="0"/>
              <a:t>それぞれの生活状況を知ることができないため、お互いのことを</a:t>
            </a:r>
            <a:endParaRPr kumimoji="1" lang="en-US" altLang="ja-JP" dirty="0"/>
          </a:p>
          <a:p>
            <a:r>
              <a:rPr kumimoji="1" lang="ja-JP" altLang="en-US" dirty="0"/>
              <a:t>理解することが難しい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D6E562-1184-4035-B766-61A61BB63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" y="676129"/>
            <a:ext cx="845575" cy="10573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01D5D5-133F-4C6C-B460-9B87157C3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30271"/>
            <a:ext cx="845575" cy="10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895FE-479A-4B18-AFF2-1E6633D0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3527"/>
            <a:ext cx="8211224" cy="1450757"/>
          </a:xfrm>
        </p:spPr>
        <p:txBody>
          <a:bodyPr>
            <a:noAutofit/>
          </a:bodyPr>
          <a:lstStyle/>
          <a:p>
            <a:r>
              <a:rPr kumimoji="1"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　権利意識のギャップ</a:t>
            </a:r>
            <a:br>
              <a:rPr kumimoji="1" lang="en-US" altLang="ja-JP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その２　相続人の状況が変わったケース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00EF7-A614-444D-AAA0-348420890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52" y="2428793"/>
            <a:ext cx="7543801" cy="2447361"/>
          </a:xfrm>
        </p:spPr>
        <p:txBody>
          <a:bodyPr/>
          <a:lstStyle/>
          <a:p>
            <a:r>
              <a:rPr kumimoji="1" lang="ja-JP" altLang="en-US" sz="3200" dirty="0"/>
              <a:t>　　</a:t>
            </a:r>
            <a:r>
              <a:rPr kumimoji="1" lang="ja-JP" altLang="en-US" sz="2800" dirty="0"/>
              <a:t>長女の言い分</a:t>
            </a:r>
            <a:endParaRPr kumimoji="1" lang="en-US" altLang="ja-JP" sz="3200" dirty="0"/>
          </a:p>
          <a:p>
            <a:r>
              <a:rPr lang="ja-JP" altLang="en-US" dirty="0"/>
              <a:t>　以前は、お兄さんが、お母さんと同居して、面倒見てくれているから</a:t>
            </a:r>
            <a:endParaRPr lang="en-US" altLang="ja-JP" dirty="0"/>
          </a:p>
          <a:p>
            <a:r>
              <a:rPr kumimoji="1" lang="ja-JP" altLang="en-US" dirty="0"/>
              <a:t>　私は、お母さんの財産は要らないと言ったけど、私の子供が、大学</a:t>
            </a:r>
            <a:endParaRPr kumimoji="1" lang="en-US" altLang="ja-JP" dirty="0"/>
          </a:p>
          <a:p>
            <a:r>
              <a:rPr lang="ja-JP" altLang="en-US" dirty="0"/>
              <a:t>　受験で、これからお金がかかるのよね。だから、不動産をお兄さんに</a:t>
            </a:r>
            <a:endParaRPr lang="en-US" altLang="ja-JP" dirty="0"/>
          </a:p>
          <a:p>
            <a:r>
              <a:rPr kumimoji="1" lang="ja-JP" altLang="en-US" dirty="0"/>
              <a:t>　あげる代わりに、代償金が欲しいわ。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367E2E-5152-4604-BF2F-ED037E20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18</a:t>
            </a:fld>
            <a:endParaRPr kumimoji="1" lang="ja-JP" altLang="en-US" sz="14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BEDFC1-94B6-43AB-B90D-FCF7202B9655}"/>
              </a:ext>
            </a:extLst>
          </p:cNvPr>
          <p:cNvCxnSpPr/>
          <p:nvPr/>
        </p:nvCxnSpPr>
        <p:spPr>
          <a:xfrm>
            <a:off x="962286" y="2924944"/>
            <a:ext cx="7509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AE3C9EAD-235A-4E9E-B26F-A80778FBA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3077"/>
            <a:ext cx="1455171" cy="145517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896AB0-C3F3-49A2-8FC7-F909C645BA8D}"/>
              </a:ext>
            </a:extLst>
          </p:cNvPr>
          <p:cNvSpPr txBox="1"/>
          <p:nvPr/>
        </p:nvSpPr>
        <p:spPr>
          <a:xfrm>
            <a:off x="3227775" y="5157192"/>
            <a:ext cx="5169391" cy="1021556"/>
          </a:xfrm>
          <a:prstGeom prst="wedgeRoundRectCallout">
            <a:avLst>
              <a:gd name="adj1" fmla="val -69075"/>
              <a:gd name="adj2" fmla="val -62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いつ発生するかわからない相続なので、</a:t>
            </a:r>
            <a:endParaRPr kumimoji="1" lang="en-US" altLang="ja-JP" dirty="0"/>
          </a:p>
          <a:p>
            <a:r>
              <a:rPr kumimoji="1" lang="ja-JP" altLang="en-US" dirty="0"/>
              <a:t>タイミングによって、相続人の状況も変わり、</a:t>
            </a:r>
            <a:endParaRPr kumimoji="1" lang="en-US" altLang="ja-JP" dirty="0"/>
          </a:p>
          <a:p>
            <a:r>
              <a:rPr kumimoji="1" lang="ja-JP" altLang="en-US" dirty="0"/>
              <a:t>もめる可能性が出てくる</a:t>
            </a:r>
          </a:p>
        </p:txBody>
      </p:sp>
      <p:sp>
        <p:nvSpPr>
          <p:cNvPr id="11" name="フッター プレースホルダー 3">
            <a:extLst>
              <a:ext uri="{FF2B5EF4-FFF2-40B4-BE49-F238E27FC236}">
                <a16:creationId xmlns:a16="http://schemas.microsoft.com/office/drawing/2014/main" id="{9445580F-6704-407A-88E2-D92F437BE33B}"/>
              </a:ext>
            </a:extLst>
          </p:cNvPr>
          <p:cNvSpPr txBox="1">
            <a:spLocks/>
          </p:cNvSpPr>
          <p:nvPr/>
        </p:nvSpPr>
        <p:spPr>
          <a:xfrm>
            <a:off x="2568782" y="644916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616A79-7F59-4C2D-B945-EA10FE25F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7" y="1845730"/>
            <a:ext cx="845575" cy="10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相続紛争は資産家の問題か？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3419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遺産額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５０００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万円以下が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７５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  <a:endParaRPr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遺産額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１０００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万円以下が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３２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  <a:endParaRPr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相続紛争は</a:t>
            </a: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資産家だけの問題ではない</a:t>
            </a: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（資産家は、相続対策をしっかり行って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いるので紛争はそれほど多くない）</a:t>
            </a:r>
            <a:endParaRPr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20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71765" y="5945858"/>
            <a:ext cx="1872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令和２年度司法統計より</a:t>
            </a:r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DF725862-3EFF-4D9E-B235-9A1B9576A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20681"/>
              </p:ext>
            </p:extLst>
          </p:nvPr>
        </p:nvGraphicFramePr>
        <p:xfrm>
          <a:off x="4769768" y="2191208"/>
          <a:ext cx="4076700" cy="423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下矢印 3">
            <a:extLst>
              <a:ext uri="{FF2B5EF4-FFF2-40B4-BE49-F238E27FC236}">
                <a16:creationId xmlns:a16="http://schemas.microsoft.com/office/drawing/2014/main" id="{F2DB11C9-61B8-46CC-8434-8F21524E3FA6}"/>
              </a:ext>
            </a:extLst>
          </p:cNvPr>
          <p:cNvSpPr/>
          <p:nvPr/>
        </p:nvSpPr>
        <p:spPr>
          <a:xfrm>
            <a:off x="1907704" y="3140968"/>
            <a:ext cx="360040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0CD533DF-36BC-4D95-A85E-AE2C36CBFD8D}"/>
              </a:ext>
            </a:extLst>
          </p:cNvPr>
          <p:cNvSpPr txBox="1">
            <a:spLocks/>
          </p:cNvSpPr>
          <p:nvPr/>
        </p:nvSpPr>
        <p:spPr>
          <a:xfrm>
            <a:off x="2871459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281574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2310" y="771735"/>
            <a:ext cx="5991468" cy="96343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１．相続ってなんだろう？</a:t>
            </a: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3A82B66E-5112-B0CC-6ACB-E6305AC8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AFDE5FAE-C2A5-6F28-5800-DB1BA892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>
                <a:solidFill>
                  <a:schemeClr val="bg1"/>
                </a:solidFill>
              </a:rPr>
              <a:pPr/>
              <a:t>2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5696" y="2556915"/>
            <a:ext cx="6552728" cy="163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7" tIns="46064" rIns="92127" bIns="46064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indent="134358"/>
            <a:r>
              <a:rPr lang="ja-JP" altLang="ja-JP" sz="2794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ある人の死によって、その人（故人）の財産や権利</a:t>
            </a:r>
            <a:r>
              <a:rPr lang="ja-JP" altLang="en-US" sz="2794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・義務</a:t>
            </a:r>
            <a:r>
              <a:rPr lang="ja-JP" altLang="ja-JP" sz="2794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を故人と一定の関係があった遺族が受け継ぐことです。</a:t>
            </a:r>
            <a:endParaRPr lang="ja-JP" altLang="ja-JP" sz="2794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indent="134358" eaLnBrk="0" hangingPunct="0"/>
            <a:endParaRPr lang="ja-JP" altLang="ja-JP" sz="1609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1527" y="4544231"/>
            <a:ext cx="4608976" cy="953007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lang="ja-JP" altLang="en-US" sz="2794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相続は死亡と同時に自動的に始まります。</a:t>
            </a: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1182728" cy="13120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03" y="4609830"/>
            <a:ext cx="2051720" cy="13152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301C957-9F1F-4720-A319-2E0FE495F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52" y="563920"/>
            <a:ext cx="1689375" cy="1776422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488A7F88-C02D-4E85-6B7D-9ABED4DEE7E7}"/>
              </a:ext>
            </a:extLst>
          </p:cNvPr>
          <p:cNvSpPr/>
          <p:nvPr/>
        </p:nvSpPr>
        <p:spPr>
          <a:xfrm>
            <a:off x="4716016" y="139955"/>
            <a:ext cx="1800200" cy="731568"/>
          </a:xfrm>
          <a:prstGeom prst="wedgeRoundRectCallout">
            <a:avLst>
              <a:gd name="adj1" fmla="val 79005"/>
              <a:gd name="adj2" fmla="val 66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そもそも・・・</a:t>
            </a:r>
          </a:p>
        </p:txBody>
      </p:sp>
    </p:spTree>
    <p:extLst>
      <p:ext uri="{BB962C8B-B14F-4D97-AF65-F5344CB8AC3E}">
        <p14:creationId xmlns:p14="http://schemas.microsoft.com/office/powerpoint/2010/main" val="281376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51F797-1BCA-4705-9E4E-A3548B38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相続対策の順序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77FB0A-6CFD-4ADC-9656-8289DFF9E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遺産分割紛争の防止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相続税対策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0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納税対策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75B8A7-19DB-48D7-B048-B9377845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C46500-BFAE-45C8-8512-B85A95A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20</a:t>
            </a:fld>
            <a:endParaRPr kumimoji="1" lang="ja-JP" altLang="en-US" sz="14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C435C5A5-8B75-49E9-9244-3065861A4224}"/>
              </a:ext>
            </a:extLst>
          </p:cNvPr>
          <p:cNvSpPr/>
          <p:nvPr/>
        </p:nvSpPr>
        <p:spPr>
          <a:xfrm>
            <a:off x="1959662" y="2637367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032D2CAC-69B6-4E87-8BA9-60F0C6DCC56B}"/>
              </a:ext>
            </a:extLst>
          </p:cNvPr>
          <p:cNvSpPr/>
          <p:nvPr/>
        </p:nvSpPr>
        <p:spPr>
          <a:xfrm>
            <a:off x="1959662" y="450912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3EAC96E-6A54-4159-99BC-83B4504E9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3174"/>
            <a:ext cx="2941779" cy="309335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B95652-4B03-4152-9977-299E66BDBD6A}"/>
              </a:ext>
            </a:extLst>
          </p:cNvPr>
          <p:cNvSpPr txBox="1"/>
          <p:nvPr/>
        </p:nvSpPr>
        <p:spPr>
          <a:xfrm>
            <a:off x="5220072" y="2103613"/>
            <a:ext cx="2822998" cy="408623"/>
          </a:xfrm>
          <a:prstGeom prst="wedgeRoundRectCallout">
            <a:avLst>
              <a:gd name="adj1" fmla="val -31303"/>
              <a:gd name="adj2" fmla="val 1868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揉めないことが一番だね！</a:t>
            </a:r>
          </a:p>
        </p:txBody>
      </p:sp>
    </p:spTree>
    <p:extLst>
      <p:ext uri="{BB962C8B-B14F-4D97-AF65-F5344CB8AC3E}">
        <p14:creationId xmlns:p14="http://schemas.microsoft.com/office/powerpoint/2010/main" val="76962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677D1-F985-433F-9029-DC20AD4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遺言とは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BC92D4A-5509-4A33-A3A0-2DE568C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3" y="1826526"/>
            <a:ext cx="8136903" cy="2302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人が死亡後に法律上の効力を生じさせる目的で、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遺贈、相続分の指定、相続人の廃除、認知など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き、民法上、一定の方式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従ってする単独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の意思表示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　　　</a:t>
            </a:r>
            <a:endParaRPr lang="ja-JP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　　　　　　　　　　　　　　　　　　　</a:t>
            </a:r>
            <a:endParaRPr lang="en-US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ja-JP" altLang="ja-JP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E9491A-693B-42FE-A932-A2F40B5F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>
                <a:solidFill>
                  <a:schemeClr val="bg1"/>
                </a:solidFill>
              </a:rPr>
              <a:pPr/>
              <a:t>21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フッター プレースホルダー 3">
            <a:extLst>
              <a:ext uri="{FF2B5EF4-FFF2-40B4-BE49-F238E27FC236}">
                <a16:creationId xmlns:a16="http://schemas.microsoft.com/office/drawing/2014/main" id="{85CA39E3-B340-41CD-A015-CFBB9EEE3822}"/>
              </a:ext>
            </a:extLst>
          </p:cNvPr>
          <p:cNvSpPr txBox="1">
            <a:spLocks/>
          </p:cNvSpPr>
          <p:nvPr/>
        </p:nvSpPr>
        <p:spPr>
          <a:xfrm>
            <a:off x="2857971" y="644675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295DEA-700E-47D8-AF40-1D4926223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107848"/>
            <a:ext cx="1669279" cy="20362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D7FC3B-0BEC-43A3-BF03-24745EBF2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1" y="4107848"/>
            <a:ext cx="2157984" cy="21579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FF95AC-5F1F-43C2-B6A4-677D34A23552}"/>
              </a:ext>
            </a:extLst>
          </p:cNvPr>
          <p:cNvSpPr txBox="1"/>
          <p:nvPr/>
        </p:nvSpPr>
        <p:spPr>
          <a:xfrm>
            <a:off x="1907704" y="4491207"/>
            <a:ext cx="5517639" cy="887254"/>
          </a:xfrm>
          <a:prstGeom prst="ribbon">
            <a:avLst>
              <a:gd name="adj1" fmla="val 6806"/>
              <a:gd name="adj2" fmla="val 71122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揉めないように、</a:t>
            </a:r>
            <a:endParaRPr kumimoji="1" lang="en-US" altLang="ja-JP" sz="2400" dirty="0"/>
          </a:p>
          <a:p>
            <a:r>
              <a:rPr kumimoji="1" lang="ja-JP" altLang="en-US" sz="2400" dirty="0"/>
              <a:t>本人の考えを残しておく手段</a:t>
            </a:r>
          </a:p>
        </p:txBody>
      </p:sp>
    </p:spTree>
    <p:extLst>
      <p:ext uri="{BB962C8B-B14F-4D97-AF65-F5344CB8AC3E}">
        <p14:creationId xmlns:p14="http://schemas.microsoft.com/office/powerpoint/2010/main" val="324239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2038197"/>
            <a:ext cx="6295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相続での紛争を防ぐため</a:t>
            </a:r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755576" y="3388802"/>
            <a:ext cx="7705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手続きを簡潔にするため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993971"/>
            <a:ext cx="686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遺言書の必要性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>
                <a:latin typeface="+mn-ea"/>
              </a:rPr>
              <a:t>22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3" name="フッター プレースホルダー 3">
            <a:extLst>
              <a:ext uri="{FF2B5EF4-FFF2-40B4-BE49-F238E27FC236}">
                <a16:creationId xmlns:a16="http://schemas.microsoft.com/office/drawing/2014/main" id="{37042E8F-1E71-46FE-A105-E52BD3E90F1A}"/>
              </a:ext>
            </a:extLst>
          </p:cNvPr>
          <p:cNvSpPr txBox="1">
            <a:spLocks/>
          </p:cNvSpPr>
          <p:nvPr/>
        </p:nvSpPr>
        <p:spPr>
          <a:xfrm>
            <a:off x="2871459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5FC8B4-6ABC-4F59-9D0D-58B4A94F1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07" y="3789041"/>
            <a:ext cx="2287593" cy="24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11360-0943-43CE-B9FD-A8130398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遺言書の必要性～</a:t>
            </a:r>
            <a:r>
              <a:rPr kumimoji="1"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本人の状況から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0AB232-026B-4848-8519-738A9FD5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子供がいない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再婚で、前妻（前夫）との間に子供がいる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内縁関係である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相続人がいない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離婚しようと考えている（調停中である）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DDC768C-E780-4CDA-A46C-787DE9E6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23</a:t>
            </a:fld>
            <a:endParaRPr kumimoji="1" lang="ja-JP" altLang="en-US" sz="1400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B1377BE5-BDFA-476F-93E0-91DFA220BB45}"/>
              </a:ext>
            </a:extLst>
          </p:cNvPr>
          <p:cNvSpPr txBox="1">
            <a:spLocks/>
          </p:cNvSpPr>
          <p:nvPr/>
        </p:nvSpPr>
        <p:spPr>
          <a:xfrm>
            <a:off x="2786307" y="64981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1941740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4192" y="293815"/>
            <a:ext cx="7941819" cy="1450757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遺言書の必要性～</a:t>
            </a:r>
            <a:r>
              <a:rPr kumimoji="1" lang="ja-JP" altLang="en-US" sz="3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相続人の立場から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11088" y="1844824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誰が相続人か分からない</a:t>
            </a:r>
            <a:endParaRPr lang="en-US" altLang="ja-JP" sz="1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遺産に何があるか分からない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認知症の人がいる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行方不明の人がいる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CFE000A-6A17-4B26-B4AA-7DA138CA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24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0113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09480" cy="1450757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遺言で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</a:t>
            </a:r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ること／できないこと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 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財産行為・身分行為にだけ効力がある</a:t>
            </a:r>
            <a:endParaRPr kumimoji="1"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 遺言は、財産を誰に分けるか、認知するかしないか、祭祀継承者を誰に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するかなど、財産行為・身分行為のみに効力がある。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それ以外のことを書いても法的な拘束力はない。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 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付言事項では好きなことを書ける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法的な拘束力はないが付言事項として好きなことが書ける。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・なぜそのような遺言にしたかの理由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・生前に親族に贈与をしていたこと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・葬儀方法を生前に指定しておいたり、死後に頼みたいこと</a:t>
            </a: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800" dirty="0"/>
              <a:t>　　　</a:t>
            </a:r>
            <a:endParaRPr lang="en-US" altLang="ja-JP" sz="2800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9DB32C-2702-45A3-732C-FA0F1C5E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25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129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36CC6-876D-41D7-940B-F45E8528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遺言書を書く準備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736C80-B3F8-45C1-854F-26A365374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4824"/>
            <a:ext cx="7543801" cy="2088232"/>
          </a:xfrm>
        </p:spPr>
        <p:txBody>
          <a:bodyPr>
            <a:normAutofit lnSpcReduction="10000"/>
          </a:bodyPr>
          <a:lstStyle/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現在の財産の棚卸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自分が持っている財産を再確認する</a:t>
            </a:r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推定相続人等の確認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482214-9D84-41F2-B085-B5FEDF2F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0297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23A99C-3DF6-40D2-9C70-5B8E3DE4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26</a:t>
            </a:fld>
            <a:endParaRPr kumimoji="1" lang="ja-JP" altLang="en-US" sz="1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F2B56CE-596D-4887-B8B5-13C5FF0B1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86" y="4152304"/>
            <a:ext cx="1985906" cy="208823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15BB0B-4DAC-46B9-8B90-B2AB8B3CFF98}"/>
              </a:ext>
            </a:extLst>
          </p:cNvPr>
          <p:cNvSpPr txBox="1"/>
          <p:nvPr/>
        </p:nvSpPr>
        <p:spPr>
          <a:xfrm>
            <a:off x="4355976" y="4264091"/>
            <a:ext cx="3816425" cy="1055608"/>
          </a:xfrm>
          <a:prstGeom prst="wedgeRoundRectCallout">
            <a:avLst>
              <a:gd name="adj1" fmla="val -69376"/>
              <a:gd name="adj2" fmla="val -82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エンディングノートを</a:t>
            </a:r>
            <a:endParaRPr kumimoji="1" lang="en-US" altLang="ja-JP" sz="2800" dirty="0"/>
          </a:p>
          <a:p>
            <a:r>
              <a:rPr kumimoji="1" lang="ja-JP" altLang="en-US" sz="2800" dirty="0"/>
              <a:t>活用すると便利だね！</a:t>
            </a:r>
          </a:p>
        </p:txBody>
      </p:sp>
    </p:spTree>
    <p:extLst>
      <p:ext uri="{BB962C8B-B14F-4D97-AF65-F5344CB8AC3E}">
        <p14:creationId xmlns:p14="http://schemas.microsoft.com/office/powerpoint/2010/main" val="240748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844824"/>
            <a:ext cx="8423848" cy="425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endParaRPr lang="en-US" altLang="ja-JP" sz="105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</a:t>
            </a:r>
            <a:r>
              <a:rPr lang="ja-JP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遺言書の内容・日付・氏名が自筆で書かれ、押印をする遺言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　　　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のこと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財産目録だけは印刷物でよいが１ページごとに署名・捺印</a:t>
            </a:r>
            <a:endParaRPr lang="ja-JP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en-US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公正証書遺言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 </a:t>
            </a:r>
            <a:endParaRPr lang="en-US" altLang="ja-JP" sz="105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公正</a:t>
            </a:r>
            <a:r>
              <a:rPr lang="ja-JP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証書（公証人が作成する書面）で作成をする遺言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</a:t>
            </a:r>
            <a:r>
              <a:rPr lang="ja-JP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のこと</a:t>
            </a:r>
          </a:p>
          <a:p>
            <a:endParaRPr kumimoji="1" lang="ja-JP" altLang="en-US" sz="2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340498-9095-4300-BBCB-3A25A21F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27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361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5" y="1845734"/>
            <a:ext cx="8568952" cy="4391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紙とペンと印鑑があればすぐにでも書くことができる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その名前のとおり、財産目録以外は自筆で記載をする必要が 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あり、ワープロでの作成は認められていない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→署名だけ自筆は</a:t>
            </a:r>
            <a:r>
              <a:rPr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</a:t>
            </a:r>
          </a:p>
          <a:p>
            <a:pPr marL="0" indent="0">
              <a:buNone/>
            </a:pPr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日付・署名の記載がないと無効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日付は具体的に書く必要があり、令和５年４月吉日などは</a:t>
            </a:r>
            <a:r>
              <a:rPr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</a:t>
            </a:r>
            <a:endParaRPr lang="ja-JP" altLang="en-US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押印も必ずする。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印鑑は実印でなくてもよい　認め印・三文判でも可　実印が◎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数枚に渡るときは契印を押した方がよい</a:t>
            </a: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28</a:t>
            </a:r>
            <a:endParaRPr kumimoji="1" lang="ja-JP" altLang="en-US" sz="1400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7AEE0E94-8619-4147-9C3A-E8782689BA92}"/>
              </a:ext>
            </a:extLst>
          </p:cNvPr>
          <p:cNvSpPr txBox="1">
            <a:spLocks/>
          </p:cNvSpPr>
          <p:nvPr/>
        </p:nvSpPr>
        <p:spPr>
          <a:xfrm>
            <a:off x="2786307" y="64981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395972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自筆証書遺言のデメリット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検認が必要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紛失の恐れ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紛争のタネになることも</a:t>
            </a:r>
          </a:p>
          <a:p>
            <a:pPr marL="0" indent="0">
              <a:buNone/>
            </a:pPr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endParaRPr lang="en-US" altLang="ja-JP" sz="2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29</a:t>
            </a:r>
            <a:endParaRPr kumimoji="1" lang="ja-JP" altLang="en-US" sz="1400" dirty="0"/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C806D789-7309-4FB4-845F-E3CCA3BC12CC}"/>
              </a:ext>
            </a:extLst>
          </p:cNvPr>
          <p:cNvSpPr/>
          <p:nvPr/>
        </p:nvSpPr>
        <p:spPr>
          <a:xfrm>
            <a:off x="3419872" y="1988840"/>
            <a:ext cx="380728" cy="1728191"/>
          </a:xfrm>
          <a:prstGeom prst="rightBrace">
            <a:avLst>
              <a:gd name="adj1" fmla="val 8333"/>
              <a:gd name="adj2" fmla="val 50908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3D9BDA-43CE-4236-8685-13815E95D762}"/>
              </a:ext>
            </a:extLst>
          </p:cNvPr>
          <p:cNvSpPr txBox="1"/>
          <p:nvPr/>
        </p:nvSpPr>
        <p:spPr>
          <a:xfrm>
            <a:off x="3995936" y="2564904"/>
            <a:ext cx="383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自筆証書遺言保管制度により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これらのデメリットはなくなる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918070F0-0E69-4091-AED2-C41CF1E431CD}"/>
              </a:ext>
            </a:extLst>
          </p:cNvPr>
          <p:cNvSpPr txBox="1">
            <a:spLocks/>
          </p:cNvSpPr>
          <p:nvPr/>
        </p:nvSpPr>
        <p:spPr>
          <a:xfrm>
            <a:off x="2786307" y="64981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49992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310" y="518112"/>
            <a:ext cx="7162756" cy="104131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相続財産になるもの、ならないもの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A55D7B-C35D-5AAB-12C4-C1A3F651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D41610-7850-85C4-0737-16CF714A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</a:t>
            </a:fld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479261" cy="172247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5101" y="1700808"/>
            <a:ext cx="6984776" cy="4688773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lang="ja-JP" altLang="en-US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相続財産になるもの</a:t>
            </a:r>
            <a:endParaRPr lang="en-US" altLang="ja-JP" sz="237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524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不動産及び不動産上の権利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借地権、借家権等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金融資産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現金、預貯金、株式、国債等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その他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自動車、家財、宝石、特許権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❕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借金（マイナスの資産）も相続財産になります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借金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租税公課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未払いの住民税、固定資産税等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支払い債務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未払いの医療費等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その他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連帯保証債務、保証金返済債務等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524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相続財産にならないもの</a:t>
            </a:r>
            <a:endParaRPr lang="en-US" altLang="ja-JP" sz="237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524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受取人指定のある生命保険金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祭祀財産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・・・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墓石、位牌、仏壇、仏具等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生活保護受給権、扶養請求権、身元保証債務</a:t>
            </a:r>
            <a:endParaRPr kumimoji="1" lang="ja-JP" altLang="en-US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43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00D36-B7F6-421D-A7A6-91D8532B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自筆証書遺言保管制度　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217B6A-FFE3-46B2-B209-BC3A4366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25779"/>
            <a:ext cx="8280919" cy="4535594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自筆証書遺言を法務局で保管してもらう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手順１．Ａ４の地紋、彩色等のない紙に自筆で遺言書を書く</a:t>
            </a:r>
            <a:endParaRPr kumimoji="1"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手順２．申請書の記入（保管場所を決定する）</a:t>
            </a:r>
            <a:endParaRPr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手順３．申請手続きの予約（法務局供託課）</a:t>
            </a:r>
            <a:endParaRPr kumimoji="1"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手順４．本人による手続き（手数料３</a:t>
            </a:r>
            <a:r>
              <a:rPr lang="en-US" altLang="ja-JP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,</a:t>
            </a:r>
            <a:r>
              <a:rPr lang="ja-JP" altLang="en-US" sz="2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９００円）</a:t>
            </a:r>
            <a:endParaRPr lang="en-US" altLang="ja-JP" sz="2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4D52EE7-786C-1524-5DCD-EF7ECFCA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3E1DC5-F44E-4AF3-9218-43B9809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30</a:t>
            </a:fld>
            <a:endParaRPr kumimoji="1" lang="ja-JP" altLang="en-US" sz="14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2FB13FBC-61B5-45BB-AA46-C881B84AF538}"/>
              </a:ext>
            </a:extLst>
          </p:cNvPr>
          <p:cNvSpPr/>
          <p:nvPr/>
        </p:nvSpPr>
        <p:spPr>
          <a:xfrm>
            <a:off x="1403648" y="328498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02902132-70A0-499C-8CF5-A9603254839A}"/>
              </a:ext>
            </a:extLst>
          </p:cNvPr>
          <p:cNvSpPr/>
          <p:nvPr/>
        </p:nvSpPr>
        <p:spPr>
          <a:xfrm>
            <a:off x="1403648" y="4277047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F7233BCB-9B55-4BB4-BB92-BF6A4C820381}"/>
              </a:ext>
            </a:extLst>
          </p:cNvPr>
          <p:cNvSpPr/>
          <p:nvPr/>
        </p:nvSpPr>
        <p:spPr>
          <a:xfrm>
            <a:off x="1412032" y="5229200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361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00C4F-321E-4499-BC93-A414FC5C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自筆証書遺言保管制度　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6D44EE-AAF1-4F34-A618-4E2554A3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5734"/>
            <a:ext cx="7543801" cy="4023360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保管申請後の手続き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１、住所に変更があった場合は届出が必要</a:t>
            </a:r>
            <a:endParaRPr kumimoji="1"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２、遺言書保管の撤回ができる</a:t>
            </a:r>
            <a:endParaRPr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３、遺言書の閲覧（生前は、遺言者のみ）</a:t>
            </a:r>
            <a:endParaRPr kumimoji="1"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CA5906-E8F7-4ACF-9695-8606B446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8BEB55-E409-4828-B350-C6642D68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31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78512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C2ABE-4DD5-48A6-AD36-03AF946F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自筆証書遺言保管制度　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3E851E-660D-42D6-91EE-BC9659E7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460432" cy="4023360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死後の通知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死亡時通知：遺言者の死亡時に指定された者に通知する</a:t>
            </a:r>
            <a:endParaRPr kumimoji="1"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関係遺言書保管通知：相続人等が遺言書事実証明書を請</a:t>
            </a:r>
            <a:endParaRPr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求できる。</a:t>
            </a:r>
            <a:endParaRPr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遺言書情報証明書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遺言者の死亡によって遺言の効力が発生した後、相続人、　</a:t>
            </a:r>
            <a:endParaRPr kumimoji="1"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受遺者、遺言執行者が請求できる。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EF6934-46B2-348E-2F59-629B946C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937A3E-4C73-4C10-BFA0-8CDC4377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32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18619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50A8C-4B5D-48A4-BEEF-B4DC2D31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自筆証書遺言保管制度のメリット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5589AE-B095-4E4A-A03F-383C8610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543801" cy="2448272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検認が不要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紛失の恐れがない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相続人等に遺言があるということを知らせてくれ</a:t>
            </a:r>
            <a:endParaRPr lang="en-US" altLang="ja-JP" sz="28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るので、遺言者の遺志が無駄になることがない。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CE467AC-4108-49F2-9C2A-323F72B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824F5F-C72F-4770-B4FA-7F45F8E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33</a:t>
            </a:fld>
            <a:endParaRPr kumimoji="1" lang="ja-JP" altLang="en-US" sz="14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99D5355-B70C-4D8F-9D6D-ACD73F1C7552}"/>
              </a:ext>
            </a:extLst>
          </p:cNvPr>
          <p:cNvSpPr txBox="1">
            <a:spLocks/>
          </p:cNvSpPr>
          <p:nvPr/>
        </p:nvSpPr>
        <p:spPr>
          <a:xfrm>
            <a:off x="800100" y="3669883"/>
            <a:ext cx="809238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自筆証書遺言保管制度のデメリット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306BCDA-06AF-44DE-A24E-5807B7BCF281}"/>
              </a:ext>
            </a:extLst>
          </p:cNvPr>
          <p:cNvCxnSpPr/>
          <p:nvPr/>
        </p:nvCxnSpPr>
        <p:spPr>
          <a:xfrm>
            <a:off x="822959" y="5120640"/>
            <a:ext cx="7586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9CC488-EF96-4CF1-AAB7-F5104685F7EE}"/>
              </a:ext>
            </a:extLst>
          </p:cNvPr>
          <p:cNvSpPr txBox="1"/>
          <p:nvPr/>
        </p:nvSpPr>
        <p:spPr>
          <a:xfrm>
            <a:off x="683568" y="5373216"/>
            <a:ext cx="7913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法務局では、内容の確認は行わないので、内容によっては　</a:t>
            </a:r>
            <a:endParaRPr lang="en-US" altLang="ja-JP" sz="22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無効となることもある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672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A7B13-3C8B-4DE7-B27D-BFF1E35E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3677032" cy="148067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公正証書遺言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50F6CE-4512-4C4A-921A-5C07F8A6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7287"/>
            <a:ext cx="7543801" cy="439248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遺言者が公証人に遺言の趣旨を伝える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公証人が伝えた内容をもとに遺言書を作成する。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6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公正証書遺言の作成に必要なこと</a:t>
            </a:r>
            <a:endParaRPr lang="en-US" altLang="ja-JP" sz="26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・証人２名</a:t>
            </a:r>
            <a:endParaRPr kumimoji="1" lang="en-US" altLang="ja-JP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・遺言者の本人確認書類（運転免許証、マイナンバーカード、</a:t>
            </a:r>
            <a:endParaRPr lang="en-US" altLang="ja-JP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実印＋印鑑証明書）</a:t>
            </a:r>
            <a:endParaRPr kumimoji="1" lang="en-US" altLang="ja-JP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・相続人の戸籍謄本、受遺者の住民票</a:t>
            </a:r>
            <a:endParaRPr lang="en-US" altLang="ja-JP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・不動産登記事項証明書、固定資産税評価証明書</a:t>
            </a:r>
            <a:endParaRPr kumimoji="1" lang="en-US" altLang="ja-JP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  預金通帳等の写し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5EC3B2-A238-CCCC-F6D4-33362256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A6D102-DAC1-4502-9E77-D2B07E76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34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5179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D2572-31EA-4E35-A05E-F62B1488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公正証書遺言のメリット・デメリット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E082DA-5357-411D-865B-F905BBD4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70597"/>
            <a:ext cx="9145016" cy="244250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検認が不要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1300" b="1" dirty="0">
              <a:solidFill>
                <a:schemeClr val="accent1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様式の不備や、変造・紛失の恐れがない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遺言書の存在を明らかにしながら、内容を秘密にできる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dirty="0">
              <a:solidFill>
                <a:schemeClr val="accent1">
                  <a:lumMod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BB82FD-DC9A-4BAE-AB3E-EA6EB93F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35</a:t>
            </a:fld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AA7A61-9D6E-4095-8BE5-5448015EC428}"/>
              </a:ext>
            </a:extLst>
          </p:cNvPr>
          <p:cNvSpPr txBox="1"/>
          <p:nvPr/>
        </p:nvSpPr>
        <p:spPr>
          <a:xfrm>
            <a:off x="467544" y="183611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メリット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B7338D-3C3E-4158-8509-0F516F85C393}"/>
              </a:ext>
            </a:extLst>
          </p:cNvPr>
          <p:cNvSpPr txBox="1"/>
          <p:nvPr/>
        </p:nvSpPr>
        <p:spPr>
          <a:xfrm>
            <a:off x="467544" y="486044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デメリット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6A5AC70D-3669-44EA-9F86-A4CD31F790C2}"/>
              </a:ext>
            </a:extLst>
          </p:cNvPr>
          <p:cNvSpPr txBox="1">
            <a:spLocks/>
          </p:cNvSpPr>
          <p:nvPr/>
        </p:nvSpPr>
        <p:spPr>
          <a:xfrm>
            <a:off x="323528" y="5487523"/>
            <a:ext cx="8847248" cy="721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公証役場への手数料、証人への日当等の費用が発生する　</a:t>
            </a:r>
            <a:endParaRPr lang="en-US" altLang="ja-JP" sz="2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394EEFEC-D1B3-4E4F-99C0-E8878F7C7F69}"/>
              </a:ext>
            </a:extLst>
          </p:cNvPr>
          <p:cNvSpPr txBox="1">
            <a:spLocks/>
          </p:cNvSpPr>
          <p:nvPr/>
        </p:nvSpPr>
        <p:spPr>
          <a:xfrm>
            <a:off x="2763448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2887024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遺言書作成の注意点</a:t>
            </a:r>
          </a:p>
        </p:txBody>
      </p:sp>
      <p:sp>
        <p:nvSpPr>
          <p:cNvPr id="6" name="コンテンツ プレースホルダー 5"/>
          <p:cNvSpPr txBox="1">
            <a:spLocks noGrp="1"/>
          </p:cNvSpPr>
          <p:nvPr>
            <p:ph idx="1"/>
          </p:nvPr>
        </p:nvSpPr>
        <p:spPr>
          <a:xfrm>
            <a:off x="612648" y="1916832"/>
            <a:ext cx="8153400" cy="378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全ての財産について遺言をする必要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遺言書を作成する場合、不動産などの一部の財産だけでなく、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預金など全部の財産をどう分けたいか記載しておく必要がある。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⇒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１つの財産についてのみ遺言書に書くと、その他の財産につい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 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て争いが起こる可能性がある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保管場所に注意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自筆証書遺言を貸金庫に保管すると取り出せなくなる。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36</a:t>
            </a:r>
            <a:endParaRPr kumimoji="1" lang="ja-JP" altLang="en-US" sz="1400" dirty="0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752643E4-7718-46CC-BFBE-C1569A5EE2C2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785709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0906" y="255349"/>
            <a:ext cx="7543800" cy="1450757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遺留分</a:t>
            </a:r>
            <a:r>
              <a:rPr kumimoji="1" lang="ja-JP" altLang="en-US" sz="27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（最低限相続できる権利</a:t>
            </a:r>
            <a:r>
              <a:rPr lang="ja-JP" altLang="en-US" sz="27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に注意</a:t>
            </a:r>
            <a:endParaRPr kumimoji="1" lang="ja-JP" altLang="en-US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7056" y="1731076"/>
            <a:ext cx="849694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妻に全ての財産をあげる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面倒を見てくれた長男に全ての財産をあげる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最低限相続できる権利（遺留分）を下回っているとして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他の相続人と争いになる可能性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遺留分に配慮する必要</a:t>
            </a:r>
            <a:endParaRPr lang="en-US" altLang="ja-JP" sz="1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ルール：①原則として法定相続分の半分が遺留分になる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相続人が直系尊属のみの場合は法定相続分の３分の１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②兄弟姉妹には遺留分はない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37</a:t>
            </a:r>
            <a:endParaRPr kumimoji="1" lang="ja-JP" altLang="en-US" sz="1400" dirty="0"/>
          </a:p>
        </p:txBody>
      </p:sp>
      <p:sp>
        <p:nvSpPr>
          <p:cNvPr id="33" name="下矢印 3">
            <a:extLst>
              <a:ext uri="{FF2B5EF4-FFF2-40B4-BE49-F238E27FC236}">
                <a16:creationId xmlns:a16="http://schemas.microsoft.com/office/drawing/2014/main" id="{0F30E32F-2B8D-4EB9-AB60-CD0BE1091197}"/>
              </a:ext>
            </a:extLst>
          </p:cNvPr>
          <p:cNvSpPr/>
          <p:nvPr/>
        </p:nvSpPr>
        <p:spPr>
          <a:xfrm>
            <a:off x="1835696" y="2666362"/>
            <a:ext cx="288032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下矢印 3">
            <a:extLst>
              <a:ext uri="{FF2B5EF4-FFF2-40B4-BE49-F238E27FC236}">
                <a16:creationId xmlns:a16="http://schemas.microsoft.com/office/drawing/2014/main" id="{FA972528-BE63-45D0-BB28-C5D69A114C63}"/>
              </a:ext>
            </a:extLst>
          </p:cNvPr>
          <p:cNvSpPr/>
          <p:nvPr/>
        </p:nvSpPr>
        <p:spPr>
          <a:xfrm>
            <a:off x="1835696" y="4221088"/>
            <a:ext cx="303375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ッター プレースホルダー 3">
            <a:extLst>
              <a:ext uri="{FF2B5EF4-FFF2-40B4-BE49-F238E27FC236}">
                <a16:creationId xmlns:a16="http://schemas.microsoft.com/office/drawing/2014/main" id="{FCF58D21-8A89-4C74-A587-F499F7024359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141374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遺言執行者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83568" y="1850673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執行できる親族がいない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老老介護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 ・身寄りがない　いても遠方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揉めることが想定されている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・誰か一人を優遇している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 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親族とすると、他の相続人から怒りの矛先になる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38</a:t>
            </a:r>
            <a:endParaRPr kumimoji="1" lang="ja-JP" altLang="en-US" sz="1400" dirty="0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5773FC62-D8E5-4812-846A-16887A6FE65A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148098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３．</a:t>
            </a:r>
            <a:r>
              <a:rPr kumimoji="1" lang="ja-JP" altLang="en-US" sz="6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生命保険の活用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39</a:t>
            </a:r>
            <a:endParaRPr kumimoji="1" lang="ja-JP" altLang="en-US" sz="1400" dirty="0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C0F51BA0-FB31-4A77-9A39-F658AF6C7622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417437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48865"/>
            <a:ext cx="1182728" cy="131203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73250" y="1100932"/>
            <a:ext cx="6336702" cy="647026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lang="ja-JP" altLang="ja-JP" sz="3600" dirty="0"/>
              <a:t>財産を受け継ぐ</a:t>
            </a:r>
            <a:r>
              <a:rPr lang="ja-JP" altLang="en-US" sz="3600" dirty="0"/>
              <a:t>人</a:t>
            </a:r>
            <a:r>
              <a:rPr lang="ja-JP" altLang="ja-JP" sz="3600" dirty="0"/>
              <a:t>（相続する</a:t>
            </a:r>
            <a:r>
              <a:rPr lang="ja-JP" altLang="en-US" sz="3600" dirty="0"/>
              <a:t>人</a:t>
            </a:r>
            <a:r>
              <a:rPr lang="ja-JP" altLang="ja-JP" sz="3600" dirty="0"/>
              <a:t>）</a:t>
            </a:r>
            <a:endParaRPr lang="ja-JP" altLang="en-US" sz="3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86" y="969392"/>
            <a:ext cx="1619248" cy="138841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75656" y="2576181"/>
            <a:ext cx="7510688" cy="82245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127" tIns="46064" rIns="92127" bIns="46064" rtlCol="0">
            <a:spAutoFit/>
          </a:bodyPr>
          <a:lstStyle/>
          <a:p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「遺言</a:t>
            </a:r>
            <a:r>
              <a:rPr lang="ja-JP" altLang="en-US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書</a:t>
            </a:r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」がある場合は、遺言</a:t>
            </a:r>
            <a:r>
              <a:rPr lang="ja-JP" altLang="en-US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書で</a:t>
            </a:r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指定されている人です。</a:t>
            </a:r>
            <a:endParaRPr lang="ja-JP" altLang="en-US" sz="237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5656" y="3467970"/>
            <a:ext cx="7477488" cy="105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127" tIns="46064" rIns="92127" bIns="46064" rtlCol="0">
            <a:spAutoFit/>
          </a:bodyPr>
          <a:lstStyle/>
          <a:p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「遺言</a:t>
            </a:r>
            <a:r>
              <a:rPr lang="ja-JP" altLang="en-US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書</a:t>
            </a:r>
            <a:r>
              <a:rPr lang="ja-JP" altLang="ja-JP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」がない場合は民法で定められた人が話し合いで相続します。「法定相続人」といいます。</a:t>
            </a:r>
          </a:p>
          <a:p>
            <a:endParaRPr kumimoji="1" lang="ja-JP" altLang="en-US" sz="1524" dirty="0"/>
          </a:p>
        </p:txBody>
      </p:sp>
      <p:cxnSp>
        <p:nvCxnSpPr>
          <p:cNvPr id="3" name="直線矢印コネクタ 2"/>
          <p:cNvCxnSpPr>
            <a:cxnSpLocks/>
          </p:cNvCxnSpPr>
          <p:nvPr/>
        </p:nvCxnSpPr>
        <p:spPr>
          <a:xfrm>
            <a:off x="4211961" y="4608091"/>
            <a:ext cx="1" cy="985152"/>
          </a:xfrm>
          <a:prstGeom prst="straightConnector1">
            <a:avLst/>
          </a:prstGeom>
          <a:ln w="50800" cmpd="dbl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402993" y="5638263"/>
            <a:ext cx="3617937" cy="457743"/>
          </a:xfrm>
          <a:prstGeom prst="rect">
            <a:avLst/>
          </a:prstGeom>
          <a:noFill/>
        </p:spPr>
        <p:txBody>
          <a:bodyPr wrap="square" lIns="92127" tIns="46064" rIns="92127" bIns="46064" rtlCol="0">
            <a:spAutoFit/>
          </a:bodyPr>
          <a:lstStyle/>
          <a:p>
            <a:r>
              <a:rPr lang="ja-JP" altLang="en-US" sz="237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遺産分割協議といいます。</a:t>
            </a:r>
            <a:endParaRPr lang="en-US" altLang="ja-JP" sz="237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2737" y="4880307"/>
            <a:ext cx="3414508" cy="370027"/>
          </a:xfrm>
          <a:prstGeom prst="rect">
            <a:avLst/>
          </a:prstGeom>
          <a:solidFill>
            <a:schemeClr val="bg1"/>
          </a:solidFill>
        </p:spPr>
        <p:txBody>
          <a:bodyPr wrap="square" lIns="92127" tIns="46064" rIns="92127" bIns="46064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法定相続人が話し合うこと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181"/>
            <a:ext cx="1187624" cy="1628740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055B8-8B9E-3392-13AF-D2F709B7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36DFE4-BAA1-7032-C5D7-A4D63B58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4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630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税法と民法で扱いが違</a:t>
            </a:r>
            <a:r>
              <a:rPr kumimoji="1" lang="ja-JP" altLang="en-US" sz="4000" dirty="0"/>
              <a:t>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1534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相続税法：相続財産に含まれる。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非課税限度額＝</a:t>
            </a:r>
            <a:r>
              <a:rPr lang="en-US" altLang="ja-JP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万円</a:t>
            </a:r>
            <a:r>
              <a:rPr lang="en-US" altLang="ja-JP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法定相続人の数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民　　法：相続財産に含まれない。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→生命保険金は、受取人固有の財産になる。</a:t>
            </a:r>
            <a:endParaRPr kumimoji="1" lang="en-US" altLang="ja-JP" sz="1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葬儀費用として使える</a:t>
            </a: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納税資金対策に使える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遺留分対策に使える</a:t>
            </a:r>
            <a:endParaRPr kumimoji="1"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相続放棄をしても取得できる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40</a:t>
            </a:r>
            <a:endParaRPr kumimoji="1" lang="ja-JP" altLang="en-US" sz="1400" dirty="0"/>
          </a:p>
        </p:txBody>
      </p:sp>
      <p:sp>
        <p:nvSpPr>
          <p:cNvPr id="7" name="下矢印 3">
            <a:extLst>
              <a:ext uri="{FF2B5EF4-FFF2-40B4-BE49-F238E27FC236}">
                <a16:creationId xmlns:a16="http://schemas.microsoft.com/office/drawing/2014/main" id="{ABB86BBB-768F-47B7-8435-8B877C5C1541}"/>
              </a:ext>
            </a:extLst>
          </p:cNvPr>
          <p:cNvSpPr/>
          <p:nvPr/>
        </p:nvSpPr>
        <p:spPr>
          <a:xfrm>
            <a:off x="1979712" y="3861048"/>
            <a:ext cx="360040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0A073B51-5155-48C2-B435-45FDA4932368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2731785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6B020C-C233-4380-9777-2BD5A02D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特定の相続人と仲が良いケース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323E8A-A67D-4ECB-8FAE-DE9907B6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AC78A0-3361-4B16-BCDA-51EBF3A7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41</a:t>
            </a:fld>
            <a:endParaRPr kumimoji="1" lang="ja-JP" altLang="en-US" sz="1400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B8B5631-E063-4E20-AB19-FC69B05A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1930128"/>
            <a:ext cx="2741563" cy="1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ja-JP" altLang="en-US" sz="2400" dirty="0">
                <a:latin typeface="+mn-ea"/>
                <a:ea typeface="+mn-ea"/>
              </a:rPr>
              <a:t>・葬儀費用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+mn-ea"/>
                <a:ea typeface="+mn-ea"/>
              </a:rPr>
              <a:t>  ・遺品整理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+mn-ea"/>
                <a:ea typeface="+mn-ea"/>
              </a:rPr>
              <a:t>　・相続手続き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+mn-ea"/>
                <a:ea typeface="+mn-ea"/>
              </a:rPr>
              <a:t>　・遺産分割費用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808FB2-011C-4983-B8C9-88329641AFCE}"/>
              </a:ext>
            </a:extLst>
          </p:cNvPr>
          <p:cNvSpPr txBox="1"/>
          <p:nvPr/>
        </p:nvSpPr>
        <p:spPr>
          <a:xfrm>
            <a:off x="3707904" y="1909842"/>
            <a:ext cx="50790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  <a:ea typeface="+mn-ea"/>
              </a:rPr>
              <a:t>遺産分割は、決して平等ではなく、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考慮されない要素も多い。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一番親しい人が負担し、迷惑をかける可能性がある。</a:t>
            </a:r>
            <a:endParaRPr lang="en-US" altLang="ja-JP" sz="2400" dirty="0"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CA678AB9-8FE5-40B2-997F-4C4AA85925D9}"/>
              </a:ext>
            </a:extLst>
          </p:cNvPr>
          <p:cNvSpPr/>
          <p:nvPr/>
        </p:nvSpPr>
        <p:spPr>
          <a:xfrm>
            <a:off x="3386443" y="1950197"/>
            <a:ext cx="294108" cy="14001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DB61ED-08CD-4F8F-941E-C5D85227C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5" y="3571227"/>
            <a:ext cx="2611757" cy="2746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FF9CD0-28AC-488B-971E-88A41A4CEBF2}"/>
              </a:ext>
            </a:extLst>
          </p:cNvPr>
          <p:cNvSpPr txBox="1"/>
          <p:nvPr/>
        </p:nvSpPr>
        <p:spPr>
          <a:xfrm>
            <a:off x="856140" y="4099084"/>
            <a:ext cx="4886014" cy="1021556"/>
          </a:xfrm>
          <a:prstGeom prst="wedgeRoundRectCallout">
            <a:avLst>
              <a:gd name="adj1" fmla="val 69905"/>
              <a:gd name="adj2" fmla="val -8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生命保険の受取人を、手続き等を行って</a:t>
            </a:r>
            <a:endParaRPr kumimoji="1" lang="en-US" altLang="ja-JP" dirty="0"/>
          </a:p>
          <a:p>
            <a:r>
              <a:rPr kumimoji="1" lang="ja-JP" altLang="en-US" dirty="0"/>
              <a:t>くれる人にしておくと、財産を平等に分けた</a:t>
            </a:r>
            <a:endParaRPr kumimoji="1" lang="en-US" altLang="ja-JP" dirty="0"/>
          </a:p>
          <a:p>
            <a:r>
              <a:rPr kumimoji="1" lang="ja-JP" altLang="en-US" dirty="0"/>
              <a:t>場合でも、保険金の分だけ多く渡すことができる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495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～最後に～</a:t>
            </a:r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プロにご相談を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52831" y="2204864"/>
            <a:ext cx="8153400" cy="4057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遺言書作成支援　→　行政書士</a:t>
            </a:r>
            <a:endParaRPr kumimoji="1"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遺産分割対策　　→　弁護士</a:t>
            </a:r>
            <a:endParaRPr kumimoji="1"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kumimoji="1" lang="en-US" altLang="ja-JP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相続税対策　　　→　税理士</a:t>
            </a:r>
            <a:endParaRPr kumimoji="1"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◆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生命保険　　　　→　保険会社</a:t>
            </a:r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代理店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sz="1400" dirty="0"/>
              <a:t>42</a:t>
            </a:r>
            <a:endParaRPr kumimoji="1" lang="ja-JP" altLang="en-US" sz="1400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1AA435E3-30EB-4FCE-9CAC-A0329C87F53E}"/>
              </a:ext>
            </a:extLst>
          </p:cNvPr>
          <p:cNvSpPr txBox="1">
            <a:spLocks/>
          </p:cNvSpPr>
          <p:nvPr/>
        </p:nvSpPr>
        <p:spPr>
          <a:xfrm>
            <a:off x="2763448" y="64928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362939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8F06AB-1123-DAB2-C307-3F576952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27948A-747A-EC80-1AD2-66FDF7D3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>
                <a:solidFill>
                  <a:schemeClr val="bg1"/>
                </a:solidFill>
              </a:rPr>
              <a:pPr/>
              <a:t>5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433AED-6E58-487C-B092-A87D021B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1C15372-917D-300B-34B2-3855D4D9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 dirty="0"/>
              <a:t>法律で決められた分け方は？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5D12B6-0255-6ABC-9510-7ABF6DC6B830}"/>
              </a:ext>
            </a:extLst>
          </p:cNvPr>
          <p:cNvSpPr txBox="1"/>
          <p:nvPr/>
        </p:nvSpPr>
        <p:spPr>
          <a:xfrm>
            <a:off x="6732240" y="4941168"/>
            <a:ext cx="425470" cy="297030"/>
          </a:xfrm>
          <a:prstGeom prst="rect">
            <a:avLst/>
          </a:prstGeom>
          <a:noFill/>
        </p:spPr>
        <p:txBody>
          <a:bodyPr wrap="none" lIns="92127" tIns="46064" rIns="92127" bIns="46064" rtlCol="0">
            <a:spAutoFit/>
          </a:bodyPr>
          <a:lstStyle/>
          <a:p>
            <a:r>
              <a:rPr kumimoji="1" lang="en-US" altLang="ja-JP" sz="1524" dirty="0"/>
              <a:t>1/2</a:t>
            </a:r>
            <a:endParaRPr kumimoji="1" lang="ja-JP" altLang="en-US" sz="1524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5613DA-73EC-08EA-A35E-13D29D424679}"/>
              </a:ext>
            </a:extLst>
          </p:cNvPr>
          <p:cNvSpPr txBox="1"/>
          <p:nvPr/>
        </p:nvSpPr>
        <p:spPr>
          <a:xfrm>
            <a:off x="7212609" y="4941168"/>
            <a:ext cx="425470" cy="297030"/>
          </a:xfrm>
          <a:prstGeom prst="rect">
            <a:avLst/>
          </a:prstGeom>
          <a:noFill/>
        </p:spPr>
        <p:txBody>
          <a:bodyPr wrap="none" lIns="92127" tIns="46064" rIns="92127" bIns="46064" rtlCol="0">
            <a:spAutoFit/>
          </a:bodyPr>
          <a:lstStyle/>
          <a:p>
            <a:r>
              <a:rPr kumimoji="1" lang="en-US" altLang="ja-JP" sz="1524" dirty="0"/>
              <a:t>1/2</a:t>
            </a:r>
            <a:endParaRPr kumimoji="1" lang="ja-JP" altLang="en-US" sz="1524" dirty="0"/>
          </a:p>
        </p:txBody>
      </p:sp>
      <p:sp>
        <p:nvSpPr>
          <p:cNvPr id="8" name="フッター プレースホルダー 9">
            <a:extLst>
              <a:ext uri="{FF2B5EF4-FFF2-40B4-BE49-F238E27FC236}">
                <a16:creationId xmlns:a16="http://schemas.microsoft.com/office/drawing/2014/main" id="{92FED3F1-1D63-4040-1B0D-D5B5001D7118}"/>
              </a:ext>
            </a:extLst>
          </p:cNvPr>
          <p:cNvSpPr txBox="1">
            <a:spLocks/>
          </p:cNvSpPr>
          <p:nvPr/>
        </p:nvSpPr>
        <p:spPr>
          <a:xfrm>
            <a:off x="2769556" y="646470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</p:spTree>
    <p:extLst>
      <p:ext uri="{BB962C8B-B14F-4D97-AF65-F5344CB8AC3E}">
        <p14:creationId xmlns:p14="http://schemas.microsoft.com/office/powerpoint/2010/main" val="305294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8A6693-34F9-1332-ADC4-94EF45F6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585B87-1860-230B-CA50-0EC6357A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7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8496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E8A2F80-CA4C-7352-56B8-F0300DD1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42B7AD-A72C-3C3D-4903-141C15AC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/>
              <a:pPr/>
              <a:t>8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677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EFFC7-E848-4122-BFDA-9C8B80D3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23" y="979918"/>
            <a:ext cx="4602474" cy="496320"/>
          </a:xfrm>
        </p:spPr>
        <p:txBody>
          <a:bodyPr>
            <a:noAutofit/>
          </a:bodyPr>
          <a:lstStyle/>
          <a:p>
            <a:r>
              <a:rPr lang="ja-JP" altLang="en-US" sz="2032" dirty="0"/>
              <a:t>配偶者がすでに死亡している場合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B1944F-5BD2-480A-A9D3-75F3E31B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069708"/>
            <a:ext cx="7467553" cy="325915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第１順位の者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第２順位の者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第３順位の者</a:t>
            </a:r>
            <a:endParaRPr kumimoji="1" lang="ja-JP" alt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E43E209C-79C5-4756-F126-88932C52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448" y="6476686"/>
            <a:ext cx="3617103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北海道行政書士会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778132AC-06BE-CDC4-0F12-00E78E61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58A9-F39D-458F-868B-D0802BE53B3F}" type="slidenum">
              <a:rPr kumimoji="1" lang="ja-JP" altLang="en-US" sz="1400" smtClean="0">
                <a:solidFill>
                  <a:schemeClr val="bg1"/>
                </a:solidFill>
              </a:rPr>
              <a:pPr/>
              <a:t>9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72F86B8-2D0A-48BA-ADB5-AAEE6D3B5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6" y="596099"/>
            <a:ext cx="982388" cy="1089790"/>
          </a:xfrm>
          <a:prstGeom prst="rect">
            <a:avLst/>
          </a:prstGeom>
        </p:spPr>
      </p:pic>
      <p:sp>
        <p:nvSpPr>
          <p:cNvPr id="5" name="矢印: 下 4">
            <a:extLst>
              <a:ext uri="{FF2B5EF4-FFF2-40B4-BE49-F238E27FC236}">
                <a16:creationId xmlns:a16="http://schemas.microsoft.com/office/drawing/2014/main" id="{D7CE2407-A0F5-4639-A3FC-A2598A1A16AE}"/>
              </a:ext>
            </a:extLst>
          </p:cNvPr>
          <p:cNvSpPr/>
          <p:nvPr/>
        </p:nvSpPr>
        <p:spPr>
          <a:xfrm>
            <a:off x="1828838" y="2627884"/>
            <a:ext cx="243837" cy="49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24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596093-0681-4E63-A53E-C869CEE21774}"/>
              </a:ext>
            </a:extLst>
          </p:cNvPr>
          <p:cNvSpPr txBox="1"/>
          <p:nvPr/>
        </p:nvSpPr>
        <p:spPr>
          <a:xfrm>
            <a:off x="2389062" y="2641345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第１順位の者がいない場合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1DE4305-2633-4510-B8DD-1BFBD6AAF13C}"/>
              </a:ext>
            </a:extLst>
          </p:cNvPr>
          <p:cNvSpPr/>
          <p:nvPr/>
        </p:nvSpPr>
        <p:spPr>
          <a:xfrm>
            <a:off x="1828838" y="3998153"/>
            <a:ext cx="243837" cy="49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24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23DB95-1E8B-4735-BBE4-382B013742C7}"/>
              </a:ext>
            </a:extLst>
          </p:cNvPr>
          <p:cNvSpPr txBox="1"/>
          <p:nvPr/>
        </p:nvSpPr>
        <p:spPr>
          <a:xfrm>
            <a:off x="2363166" y="4033970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第２順位の者がいない場合</a:t>
            </a:r>
          </a:p>
        </p:txBody>
      </p:sp>
    </p:spTree>
    <p:extLst>
      <p:ext uri="{BB962C8B-B14F-4D97-AF65-F5344CB8AC3E}">
        <p14:creationId xmlns:p14="http://schemas.microsoft.com/office/powerpoint/2010/main" val="2106071136"/>
      </p:ext>
    </p:extLst>
  </p:cSld>
  <p:clrMapOvr>
    <a:masterClrMapping/>
  </p:clrMapOvr>
</p:sld>
</file>

<file path=ppt/theme/theme1.xml><?xml version="1.0" encoding="utf-8"?>
<a:theme xmlns:a="http://schemas.openxmlformats.org/drawingml/2006/main" name="1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2583</Words>
  <Application>Microsoft Office PowerPoint</Application>
  <PresentationFormat>画面に合わせる (4:3)</PresentationFormat>
  <Paragraphs>473</Paragraphs>
  <Slides>42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1" baseType="lpstr">
      <vt:lpstr>ＭＳ Ｐゴシック</vt:lpstr>
      <vt:lpstr>ＭＳ ゴシック</vt:lpstr>
      <vt:lpstr>ＭＳ 明朝</vt:lpstr>
      <vt:lpstr>游ゴシック</vt:lpstr>
      <vt:lpstr>游ゴシック Medium</vt:lpstr>
      <vt:lpstr>Arial</vt:lpstr>
      <vt:lpstr>Calibri</vt:lpstr>
      <vt:lpstr>Calibri Light</vt:lpstr>
      <vt:lpstr>1_レトロスペクト</vt:lpstr>
      <vt:lpstr>  遺言書作成セミナー</vt:lpstr>
      <vt:lpstr>１．相続ってなんだろう？</vt:lpstr>
      <vt:lpstr>相続財産になるもの、ならないもの</vt:lpstr>
      <vt:lpstr>PowerPoint プレゼンテーション</vt:lpstr>
      <vt:lpstr>PowerPoint プレゼンテーション</vt:lpstr>
      <vt:lpstr>法律で決められた分け方は？</vt:lpstr>
      <vt:lpstr>PowerPoint プレゼンテーション</vt:lpstr>
      <vt:lpstr>PowerPoint プレゼンテーション</vt:lpstr>
      <vt:lpstr>配偶者がすでに死亡している場合</vt:lpstr>
      <vt:lpstr>２．遺言について</vt:lpstr>
      <vt:lpstr>遺言書は必要ない？</vt:lpstr>
      <vt:lpstr>相続紛争の増加</vt:lpstr>
      <vt:lpstr>相続は死亡によって開始する 　　　　　　　　　　　　（民法８８２条）</vt:lpstr>
      <vt:lpstr>①　長寿化によって相続人の数が　　 　   多くなる</vt:lpstr>
      <vt:lpstr>②　相続人が遠隔地になると手続　 　  きが大変（核家族化の影響）</vt:lpstr>
      <vt:lpstr>③　権利意識のギャップ その１　家族と同居していたケース</vt:lpstr>
      <vt:lpstr>　　長男の言い分</vt:lpstr>
      <vt:lpstr>③　権利意識のギャップ その２　相続人の状況が変わったケース</vt:lpstr>
      <vt:lpstr>相続紛争は資産家の問題か？</vt:lpstr>
      <vt:lpstr>相続対策の順序</vt:lpstr>
      <vt:lpstr>遺言とは</vt:lpstr>
      <vt:lpstr>PowerPoint プレゼンテーション</vt:lpstr>
      <vt:lpstr>遺言書の必要性～本人の状況から</vt:lpstr>
      <vt:lpstr>遺言書の必要性～相続人の立場から</vt:lpstr>
      <vt:lpstr>遺言でできること／できないこと</vt:lpstr>
      <vt:lpstr>遺言書を書く準備</vt:lpstr>
      <vt:lpstr>遺言書の種類</vt:lpstr>
      <vt:lpstr>自筆証書遺言</vt:lpstr>
      <vt:lpstr>自筆証書遺言のデメリット</vt:lpstr>
      <vt:lpstr>自筆証書遺言保管制度　１</vt:lpstr>
      <vt:lpstr>自筆証書遺言保管制度　２</vt:lpstr>
      <vt:lpstr>自筆証書遺言保管制度　３</vt:lpstr>
      <vt:lpstr>自筆証書遺言保管制度のメリット</vt:lpstr>
      <vt:lpstr>公正証書遺言</vt:lpstr>
      <vt:lpstr>公正証書遺言のメリット・デメリット</vt:lpstr>
      <vt:lpstr>遺言書作成の注意点</vt:lpstr>
      <vt:lpstr>遺留分（最低限相続できる権利）に注意</vt:lpstr>
      <vt:lpstr>遺言執行者</vt:lpstr>
      <vt:lpstr>３．生命保険の活用</vt:lpstr>
      <vt:lpstr>税法と民法で扱いが違う</vt:lpstr>
      <vt:lpstr>特定の相続人と仲が良いケース</vt:lpstr>
      <vt:lpstr>～最後に～プロにご相談を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「ふつうのお宅」の相続</dc:title>
  <dc:creator>YukohTakeuchi</dc:creator>
  <cp:lastModifiedBy>郁美 浦野</cp:lastModifiedBy>
  <cp:revision>142</cp:revision>
  <cp:lastPrinted>2022-08-06T10:10:27Z</cp:lastPrinted>
  <dcterms:created xsi:type="dcterms:W3CDTF">2014-09-09T07:04:15Z</dcterms:created>
  <dcterms:modified xsi:type="dcterms:W3CDTF">2023-03-31T00:08:52Z</dcterms:modified>
</cp:coreProperties>
</file>